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897"/>
  </p:normalViewPr>
  <p:slideViewPr>
    <p:cSldViewPr snapToGrid="0">
      <p:cViewPr>
        <p:scale>
          <a:sx n="88" d="100"/>
          <a:sy n="88" d="100"/>
        </p:scale>
        <p:origin x="144" y="-186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C7A9A3-B13B-F947-A652-5C2AE3B9BE70}" type="datetimeFigureOut">
              <a:rPr kumimoji="1" lang="ja-JP" altLang="en-US" smtClean="0"/>
              <a:t>2024/3/4</a:t>
            </a:fld>
            <a:endParaRPr kumimoji="1" lang="ja-JP" altLang="en-US"/>
          </a:p>
        </p:txBody>
      </p:sp>
      <p:sp>
        <p:nvSpPr>
          <p:cNvPr id="4" name="スライド イメージ プレースホルダー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69B16B-6460-F148-BAB3-AE1298C68AA3}" type="slidenum">
              <a:rPr kumimoji="1" lang="ja-JP" altLang="en-US" smtClean="0"/>
              <a:t>‹#›</a:t>
            </a:fld>
            <a:endParaRPr kumimoji="1" lang="ja-JP" altLang="en-US"/>
          </a:p>
        </p:txBody>
      </p:sp>
    </p:spTree>
    <p:extLst>
      <p:ext uri="{BB962C8B-B14F-4D97-AF65-F5344CB8AC3E}">
        <p14:creationId xmlns:p14="http://schemas.microsoft.com/office/powerpoint/2010/main" val="286846242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ja-JP" altLang="en-US"/>
              <a:t>マスター タイトルの書式設定</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F9B1A5F9-8ED2-C147-9A00-FB42A46C0612}" type="datetimeFigureOut">
              <a:rPr kumimoji="1" lang="ja-JP" altLang="en-US" smtClean="0"/>
              <a:t>2024/3/4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ABAA7CE-8099-3748-98C0-48610F09E54A}" type="slidenum">
              <a:rPr kumimoji="1" lang="ja-JP" altLang="en-US" smtClean="0"/>
              <a:t>‹#›</a:t>
            </a:fld>
            <a:endParaRPr kumimoji="1" lang="ja-JP" altLang="en-US"/>
          </a:p>
        </p:txBody>
      </p:sp>
    </p:spTree>
    <p:extLst>
      <p:ext uri="{BB962C8B-B14F-4D97-AF65-F5344CB8AC3E}">
        <p14:creationId xmlns:p14="http://schemas.microsoft.com/office/powerpoint/2010/main" val="1065725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B1A5F9-8ED2-C147-9A00-FB42A46C0612}" type="datetimeFigureOut">
              <a:rPr kumimoji="1" lang="ja-JP" altLang="en-US" smtClean="0"/>
              <a:t>2024/3/4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ABAA7CE-8099-3748-98C0-48610F09E54A}" type="slidenum">
              <a:rPr kumimoji="1" lang="ja-JP" altLang="en-US" smtClean="0"/>
              <a:t>‹#›</a:t>
            </a:fld>
            <a:endParaRPr kumimoji="1" lang="ja-JP" altLang="en-US"/>
          </a:p>
        </p:txBody>
      </p:sp>
    </p:spTree>
    <p:extLst>
      <p:ext uri="{BB962C8B-B14F-4D97-AF65-F5344CB8AC3E}">
        <p14:creationId xmlns:p14="http://schemas.microsoft.com/office/powerpoint/2010/main" val="188137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B1A5F9-8ED2-C147-9A00-FB42A46C0612}" type="datetimeFigureOut">
              <a:rPr kumimoji="1" lang="ja-JP" altLang="en-US" smtClean="0"/>
              <a:t>2024/3/4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ABAA7CE-8099-3748-98C0-48610F09E54A}" type="slidenum">
              <a:rPr kumimoji="1" lang="ja-JP" altLang="en-US" smtClean="0"/>
              <a:t>‹#›</a:t>
            </a:fld>
            <a:endParaRPr kumimoji="1" lang="ja-JP" altLang="en-US"/>
          </a:p>
        </p:txBody>
      </p:sp>
    </p:spTree>
    <p:extLst>
      <p:ext uri="{BB962C8B-B14F-4D97-AF65-F5344CB8AC3E}">
        <p14:creationId xmlns:p14="http://schemas.microsoft.com/office/powerpoint/2010/main" val="133210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F9B1A5F9-8ED2-C147-9A00-FB42A46C0612}" type="datetimeFigureOut">
              <a:rPr kumimoji="1" lang="ja-JP" altLang="en-US" smtClean="0"/>
              <a:t>2024/3/4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ABAA7CE-8099-3748-98C0-48610F09E54A}" type="slidenum">
              <a:rPr kumimoji="1" lang="ja-JP" altLang="en-US" smtClean="0"/>
              <a:t>‹#›</a:t>
            </a:fld>
            <a:endParaRPr kumimoji="1" lang="ja-JP" altLang="en-US"/>
          </a:p>
        </p:txBody>
      </p:sp>
    </p:spTree>
    <p:extLst>
      <p:ext uri="{BB962C8B-B14F-4D97-AF65-F5344CB8AC3E}">
        <p14:creationId xmlns:p14="http://schemas.microsoft.com/office/powerpoint/2010/main" val="1687292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9B1A5F9-8ED2-C147-9A00-FB42A46C0612}" type="datetimeFigureOut">
              <a:rPr kumimoji="1" lang="ja-JP" altLang="en-US" smtClean="0"/>
              <a:t>2024/3/4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DABAA7CE-8099-3748-98C0-48610F09E54A}" type="slidenum">
              <a:rPr kumimoji="1" lang="ja-JP" altLang="en-US" smtClean="0"/>
              <a:t>‹#›</a:t>
            </a:fld>
            <a:endParaRPr kumimoji="1" lang="ja-JP" altLang="en-US"/>
          </a:p>
        </p:txBody>
      </p:sp>
    </p:spTree>
    <p:extLst>
      <p:ext uri="{BB962C8B-B14F-4D97-AF65-F5344CB8AC3E}">
        <p14:creationId xmlns:p14="http://schemas.microsoft.com/office/powerpoint/2010/main" val="1625839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F9B1A5F9-8ED2-C147-9A00-FB42A46C0612}" type="datetimeFigureOut">
              <a:rPr kumimoji="1" lang="ja-JP" altLang="en-US" smtClean="0"/>
              <a:t>2024/3/4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ABAA7CE-8099-3748-98C0-48610F09E54A}" type="slidenum">
              <a:rPr kumimoji="1" lang="ja-JP" altLang="en-US" smtClean="0"/>
              <a:t>‹#›</a:t>
            </a:fld>
            <a:endParaRPr kumimoji="1" lang="ja-JP" altLang="en-US"/>
          </a:p>
        </p:txBody>
      </p:sp>
    </p:spTree>
    <p:extLst>
      <p:ext uri="{BB962C8B-B14F-4D97-AF65-F5344CB8AC3E}">
        <p14:creationId xmlns:p14="http://schemas.microsoft.com/office/powerpoint/2010/main" val="1580478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ja-JP" altLang="en-US"/>
              <a:t>マスター テキストの書式設定</a:t>
            </a:r>
          </a:p>
        </p:txBody>
      </p:sp>
      <p:sp>
        <p:nvSpPr>
          <p:cNvPr id="4" name="Content Placeholder 3"/>
          <p:cNvSpPr>
            <a:spLocks noGrp="1"/>
          </p:cNvSpPr>
          <p:nvPr>
            <p:ph sz="half" idx="2"/>
          </p:nvPr>
        </p:nvSpPr>
        <p:spPr>
          <a:xfrm>
            <a:off x="2085368" y="15635264"/>
            <a:ext cx="12807832" cy="2299711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ja-JP" altLang="en-US"/>
              <a:t>マスター テキストの書式設定</a:t>
            </a:r>
          </a:p>
        </p:txBody>
      </p:sp>
      <p:sp>
        <p:nvSpPr>
          <p:cNvPr id="6" name="Content Placeholder 5"/>
          <p:cNvSpPr>
            <a:spLocks noGrp="1"/>
          </p:cNvSpPr>
          <p:nvPr>
            <p:ph sz="quarter" idx="4"/>
          </p:nvPr>
        </p:nvSpPr>
        <p:spPr>
          <a:xfrm>
            <a:off x="15326828" y="15635264"/>
            <a:ext cx="12870909" cy="2299711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9B1A5F9-8ED2-C147-9A00-FB42A46C0612}" type="datetimeFigureOut">
              <a:rPr kumimoji="1" lang="ja-JP" altLang="en-US" smtClean="0"/>
              <a:t>2024/3/4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DABAA7CE-8099-3748-98C0-48610F09E54A}" type="slidenum">
              <a:rPr kumimoji="1" lang="ja-JP" altLang="en-US" smtClean="0"/>
              <a:t>‹#›</a:t>
            </a:fld>
            <a:endParaRPr kumimoji="1" lang="ja-JP" altLang="en-US"/>
          </a:p>
        </p:txBody>
      </p:sp>
    </p:spTree>
    <p:extLst>
      <p:ext uri="{BB962C8B-B14F-4D97-AF65-F5344CB8AC3E}">
        <p14:creationId xmlns:p14="http://schemas.microsoft.com/office/powerpoint/2010/main" val="3780899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F9B1A5F9-8ED2-C147-9A00-FB42A46C0612}" type="datetimeFigureOut">
              <a:rPr kumimoji="1" lang="ja-JP" altLang="en-US" smtClean="0"/>
              <a:t>2024/3/4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DABAA7CE-8099-3748-98C0-48610F09E54A}" type="slidenum">
              <a:rPr kumimoji="1" lang="ja-JP" altLang="en-US" smtClean="0"/>
              <a:t>‹#›</a:t>
            </a:fld>
            <a:endParaRPr kumimoji="1" lang="ja-JP" altLang="en-US"/>
          </a:p>
        </p:txBody>
      </p:sp>
    </p:spTree>
    <p:extLst>
      <p:ext uri="{BB962C8B-B14F-4D97-AF65-F5344CB8AC3E}">
        <p14:creationId xmlns:p14="http://schemas.microsoft.com/office/powerpoint/2010/main" val="1458490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B1A5F9-8ED2-C147-9A00-FB42A46C0612}" type="datetimeFigureOut">
              <a:rPr kumimoji="1" lang="ja-JP" altLang="en-US" smtClean="0"/>
              <a:t>2024/3/4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DABAA7CE-8099-3748-98C0-48610F09E54A}" type="slidenum">
              <a:rPr kumimoji="1" lang="ja-JP" altLang="en-US" smtClean="0"/>
              <a:t>‹#›</a:t>
            </a:fld>
            <a:endParaRPr kumimoji="1" lang="ja-JP" altLang="en-US"/>
          </a:p>
        </p:txBody>
      </p:sp>
    </p:spTree>
    <p:extLst>
      <p:ext uri="{BB962C8B-B14F-4D97-AF65-F5344CB8AC3E}">
        <p14:creationId xmlns:p14="http://schemas.microsoft.com/office/powerpoint/2010/main" val="1665976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ja-JP" altLang="en-US"/>
              <a:t>マスター タイトルの書式設定</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9B1A5F9-8ED2-C147-9A00-FB42A46C0612}" type="datetimeFigureOut">
              <a:rPr kumimoji="1" lang="ja-JP" altLang="en-US" smtClean="0"/>
              <a:t>2024/3/4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ABAA7CE-8099-3748-98C0-48610F09E54A}" type="slidenum">
              <a:rPr kumimoji="1" lang="ja-JP" altLang="en-US" smtClean="0"/>
              <a:t>‹#›</a:t>
            </a:fld>
            <a:endParaRPr kumimoji="1" lang="ja-JP" altLang="en-US"/>
          </a:p>
        </p:txBody>
      </p:sp>
    </p:spTree>
    <p:extLst>
      <p:ext uri="{BB962C8B-B14F-4D97-AF65-F5344CB8AC3E}">
        <p14:creationId xmlns:p14="http://schemas.microsoft.com/office/powerpoint/2010/main" val="18840916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F9B1A5F9-8ED2-C147-9A00-FB42A46C0612}" type="datetimeFigureOut">
              <a:rPr kumimoji="1" lang="ja-JP" altLang="en-US" smtClean="0"/>
              <a:t>2024/3/4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DABAA7CE-8099-3748-98C0-48610F09E54A}" type="slidenum">
              <a:rPr kumimoji="1" lang="ja-JP" altLang="en-US" smtClean="0"/>
              <a:t>‹#›</a:t>
            </a:fld>
            <a:endParaRPr kumimoji="1" lang="ja-JP" altLang="en-US"/>
          </a:p>
        </p:txBody>
      </p:sp>
    </p:spTree>
    <p:extLst>
      <p:ext uri="{BB962C8B-B14F-4D97-AF65-F5344CB8AC3E}">
        <p14:creationId xmlns:p14="http://schemas.microsoft.com/office/powerpoint/2010/main" val="1321092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F9B1A5F9-8ED2-C147-9A00-FB42A46C0612}" type="datetimeFigureOut">
              <a:rPr kumimoji="1" lang="ja-JP" altLang="en-US" smtClean="0"/>
              <a:t>2024/3/4</a:t>
            </a:fld>
            <a:endParaRPr kumimoji="1" lang="ja-JP" altLang="en-US"/>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DABAA7CE-8099-3748-98C0-48610F09E54A}" type="slidenum">
              <a:rPr kumimoji="1" lang="ja-JP" altLang="en-US" smtClean="0"/>
              <a:t>‹#›</a:t>
            </a:fld>
            <a:endParaRPr kumimoji="1" lang="ja-JP" altLang="en-US"/>
          </a:p>
        </p:txBody>
      </p:sp>
    </p:spTree>
    <p:extLst>
      <p:ext uri="{BB962C8B-B14F-4D97-AF65-F5344CB8AC3E}">
        <p14:creationId xmlns:p14="http://schemas.microsoft.com/office/powerpoint/2010/main" val="42425336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7487" rtl="0" eaLnBrk="1" latinLnBrk="0" hangingPunct="1">
        <a:lnSpc>
          <a:spcPct val="90000"/>
        </a:lnSpc>
        <a:spcBef>
          <a:spcPct val="0"/>
        </a:spcBef>
        <a:buNone/>
        <a:defRPr kumimoji="1"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kumimoji="1"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kumimoji="1"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kumimoji="1"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kumimoji="1" sz="5960" kern="1200">
          <a:solidFill>
            <a:schemeClr val="tx1"/>
          </a:solidFill>
          <a:latin typeface="+mn-lt"/>
          <a:ea typeface="+mn-ea"/>
          <a:cs typeface="+mn-cs"/>
        </a:defRPr>
      </a:lvl9pPr>
    </p:bodyStyle>
    <p:otherStyle>
      <a:defPPr>
        <a:defRPr lang="en-US"/>
      </a:defPPr>
      <a:lvl1pPr marL="0" algn="l" defTabSz="3027487" rtl="0" eaLnBrk="1" latinLnBrk="0" hangingPunct="1">
        <a:defRPr kumimoji="1" sz="5960" kern="1200">
          <a:solidFill>
            <a:schemeClr val="tx1"/>
          </a:solidFill>
          <a:latin typeface="+mn-lt"/>
          <a:ea typeface="+mn-ea"/>
          <a:cs typeface="+mn-cs"/>
        </a:defRPr>
      </a:lvl1pPr>
      <a:lvl2pPr marL="1513743" algn="l" defTabSz="3027487" rtl="0" eaLnBrk="1" latinLnBrk="0" hangingPunct="1">
        <a:defRPr kumimoji="1" sz="5960" kern="1200">
          <a:solidFill>
            <a:schemeClr val="tx1"/>
          </a:solidFill>
          <a:latin typeface="+mn-lt"/>
          <a:ea typeface="+mn-ea"/>
          <a:cs typeface="+mn-cs"/>
        </a:defRPr>
      </a:lvl2pPr>
      <a:lvl3pPr marL="3027487" algn="l" defTabSz="3027487" rtl="0" eaLnBrk="1" latinLnBrk="0" hangingPunct="1">
        <a:defRPr kumimoji="1" sz="5960" kern="1200">
          <a:solidFill>
            <a:schemeClr val="tx1"/>
          </a:solidFill>
          <a:latin typeface="+mn-lt"/>
          <a:ea typeface="+mn-ea"/>
          <a:cs typeface="+mn-cs"/>
        </a:defRPr>
      </a:lvl3pPr>
      <a:lvl4pPr marL="4541230" algn="l" defTabSz="3027487" rtl="0" eaLnBrk="1" latinLnBrk="0" hangingPunct="1">
        <a:defRPr kumimoji="1" sz="5960" kern="1200">
          <a:solidFill>
            <a:schemeClr val="tx1"/>
          </a:solidFill>
          <a:latin typeface="+mn-lt"/>
          <a:ea typeface="+mn-ea"/>
          <a:cs typeface="+mn-cs"/>
        </a:defRPr>
      </a:lvl4pPr>
      <a:lvl5pPr marL="6054974" algn="l" defTabSz="3027487" rtl="0" eaLnBrk="1" latinLnBrk="0" hangingPunct="1">
        <a:defRPr kumimoji="1" sz="5960" kern="1200">
          <a:solidFill>
            <a:schemeClr val="tx1"/>
          </a:solidFill>
          <a:latin typeface="+mn-lt"/>
          <a:ea typeface="+mn-ea"/>
          <a:cs typeface="+mn-cs"/>
        </a:defRPr>
      </a:lvl5pPr>
      <a:lvl6pPr marL="7568717" algn="l" defTabSz="3027487" rtl="0" eaLnBrk="1" latinLnBrk="0" hangingPunct="1">
        <a:defRPr kumimoji="1" sz="5960" kern="1200">
          <a:solidFill>
            <a:schemeClr val="tx1"/>
          </a:solidFill>
          <a:latin typeface="+mn-lt"/>
          <a:ea typeface="+mn-ea"/>
          <a:cs typeface="+mn-cs"/>
        </a:defRPr>
      </a:lvl6pPr>
      <a:lvl7pPr marL="9082461" algn="l" defTabSz="3027487" rtl="0" eaLnBrk="1" latinLnBrk="0" hangingPunct="1">
        <a:defRPr kumimoji="1" sz="5960" kern="1200">
          <a:solidFill>
            <a:schemeClr val="tx1"/>
          </a:solidFill>
          <a:latin typeface="+mn-lt"/>
          <a:ea typeface="+mn-ea"/>
          <a:cs typeface="+mn-cs"/>
        </a:defRPr>
      </a:lvl7pPr>
      <a:lvl8pPr marL="10596204" algn="l" defTabSz="3027487" rtl="0" eaLnBrk="1" latinLnBrk="0" hangingPunct="1">
        <a:defRPr kumimoji="1" sz="5960" kern="1200">
          <a:solidFill>
            <a:schemeClr val="tx1"/>
          </a:solidFill>
          <a:latin typeface="+mn-lt"/>
          <a:ea typeface="+mn-ea"/>
          <a:cs typeface="+mn-cs"/>
        </a:defRPr>
      </a:lvl8pPr>
      <a:lvl9pPr marL="12109948" algn="l" defTabSz="3027487" rtl="0" eaLnBrk="1" latinLnBrk="0" hangingPunct="1">
        <a:defRPr kumimoji="1"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a:extLst>
              <a:ext uri="{FF2B5EF4-FFF2-40B4-BE49-F238E27FC236}">
                <a16:creationId xmlns:a16="http://schemas.microsoft.com/office/drawing/2014/main" id="{E4EAA436-6853-1E7D-0B42-1FA2B0D24199}"/>
              </a:ext>
            </a:extLst>
          </p:cNvPr>
          <p:cNvPicPr>
            <a:picLocks noChangeAspect="1"/>
          </p:cNvPicPr>
          <p:nvPr/>
        </p:nvPicPr>
        <p:blipFill>
          <a:blip r:embed="rId2"/>
          <a:stretch>
            <a:fillRect/>
          </a:stretch>
        </p:blipFill>
        <p:spPr>
          <a:xfrm>
            <a:off x="9650096" y="15270246"/>
            <a:ext cx="4957947" cy="3111682"/>
          </a:xfrm>
          <a:prstGeom prst="rect">
            <a:avLst/>
          </a:prstGeom>
        </p:spPr>
      </p:pic>
      <p:pic>
        <p:nvPicPr>
          <p:cNvPr id="29" name="図 28">
            <a:extLst>
              <a:ext uri="{FF2B5EF4-FFF2-40B4-BE49-F238E27FC236}">
                <a16:creationId xmlns:a16="http://schemas.microsoft.com/office/drawing/2014/main" id="{A0D5AC80-09BD-72B2-F063-04E48BDCD280}"/>
              </a:ext>
            </a:extLst>
          </p:cNvPr>
          <p:cNvPicPr>
            <a:picLocks noChangeAspect="1"/>
          </p:cNvPicPr>
          <p:nvPr/>
        </p:nvPicPr>
        <p:blipFill>
          <a:blip r:embed="rId3"/>
          <a:stretch>
            <a:fillRect/>
          </a:stretch>
        </p:blipFill>
        <p:spPr>
          <a:xfrm>
            <a:off x="27538895" y="15601027"/>
            <a:ext cx="1659390" cy="3156449"/>
          </a:xfrm>
          <a:prstGeom prst="rect">
            <a:avLst/>
          </a:prstGeom>
        </p:spPr>
      </p:pic>
      <p:sp>
        <p:nvSpPr>
          <p:cNvPr id="4" name="対角する 2 つの角を丸めた四角形 3">
            <a:extLst>
              <a:ext uri="{FF2B5EF4-FFF2-40B4-BE49-F238E27FC236}">
                <a16:creationId xmlns:a16="http://schemas.microsoft.com/office/drawing/2014/main" id="{D5CD4EFA-1AF5-BDB4-C435-141A5E0B09E0}"/>
              </a:ext>
            </a:extLst>
          </p:cNvPr>
          <p:cNvSpPr/>
          <p:nvPr/>
        </p:nvSpPr>
        <p:spPr>
          <a:xfrm>
            <a:off x="470630" y="472865"/>
            <a:ext cx="29333951" cy="4373455"/>
          </a:xfrm>
          <a:prstGeom prst="round2DiagRect">
            <a:avLst/>
          </a:prstGeom>
          <a:solidFill>
            <a:schemeClr val="accent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altLang="ja-JP" sz="8800" dirty="0">
              <a:solidFill>
                <a:schemeClr val="bg1"/>
              </a:solidFill>
            </a:endParaRPr>
          </a:p>
        </p:txBody>
      </p:sp>
      <p:sp>
        <p:nvSpPr>
          <p:cNvPr id="5" name="テキスト ボックス 4">
            <a:extLst>
              <a:ext uri="{FF2B5EF4-FFF2-40B4-BE49-F238E27FC236}">
                <a16:creationId xmlns:a16="http://schemas.microsoft.com/office/drawing/2014/main" id="{F039B8E5-ACB0-3CBC-5C7A-371EF694A04B}"/>
              </a:ext>
            </a:extLst>
          </p:cNvPr>
          <p:cNvSpPr txBox="1"/>
          <p:nvPr/>
        </p:nvSpPr>
        <p:spPr>
          <a:xfrm>
            <a:off x="1280160" y="3148197"/>
            <a:ext cx="23737823" cy="1446550"/>
          </a:xfrm>
          <a:prstGeom prst="rect">
            <a:avLst/>
          </a:prstGeom>
          <a:noFill/>
        </p:spPr>
        <p:txBody>
          <a:bodyPr wrap="square" rtlCol="0">
            <a:spAutoFit/>
          </a:bodyPr>
          <a:lstStyle/>
          <a:p>
            <a:r>
              <a:rPr lang="en" altLang="ja-JP" sz="4400" dirty="0">
                <a:solidFill>
                  <a:srgbClr val="FFFFFF"/>
                </a:solidFill>
                <a:effectLst/>
                <a:latin typeface="TimesNewRomanPSMT"/>
              </a:rPr>
              <a:t>PATTERN PROCESSING LAB,</a:t>
            </a:r>
            <a:br>
              <a:rPr lang="en" altLang="ja-JP" sz="4400" dirty="0">
                <a:solidFill>
                  <a:srgbClr val="FFFFFF"/>
                </a:solidFill>
                <a:effectLst/>
                <a:latin typeface="TimesNewRomanPSMT"/>
              </a:rPr>
            </a:br>
            <a:r>
              <a:rPr lang="en" altLang="ja-JP" sz="4400" dirty="0">
                <a:solidFill>
                  <a:srgbClr val="FFFFFF"/>
                </a:solidFill>
                <a:effectLst/>
                <a:latin typeface="TimesNewRomanPSMT"/>
              </a:rPr>
              <a:t>SCHOOL OF COMPUTER SCIENCE AND ENGINEERING, UNIVERSITY OF AIZU </a:t>
            </a:r>
            <a:endParaRPr lang="en" altLang="ja-JP" sz="4400" dirty="0">
              <a:effectLst/>
            </a:endParaRPr>
          </a:p>
        </p:txBody>
      </p:sp>
      <p:sp>
        <p:nvSpPr>
          <p:cNvPr id="6" name="テキスト ボックス 5">
            <a:extLst>
              <a:ext uri="{FF2B5EF4-FFF2-40B4-BE49-F238E27FC236}">
                <a16:creationId xmlns:a16="http://schemas.microsoft.com/office/drawing/2014/main" id="{5F9E4E53-C312-EFA1-6291-300BE2D4AE68}"/>
              </a:ext>
            </a:extLst>
          </p:cNvPr>
          <p:cNvSpPr txBox="1"/>
          <p:nvPr/>
        </p:nvSpPr>
        <p:spPr>
          <a:xfrm>
            <a:off x="1280160" y="898765"/>
            <a:ext cx="23737824" cy="2308324"/>
          </a:xfrm>
          <a:prstGeom prst="rect">
            <a:avLst/>
          </a:prstGeom>
          <a:noFill/>
        </p:spPr>
        <p:txBody>
          <a:bodyPr wrap="square" rtlCol="0">
            <a:spAutoFit/>
          </a:bodyPr>
          <a:lstStyle/>
          <a:p>
            <a:pPr algn="just"/>
            <a:r>
              <a:rPr lang="en-US" altLang="ja-JP" sz="7200" b="1" i="0" u="none" strike="noStrike" cap="none" dirty="0">
                <a:solidFill>
                  <a:schemeClr val="bg1"/>
                </a:solidFill>
                <a:latin typeface="Garamond"/>
                <a:ea typeface="Garamond"/>
                <a:cs typeface="Garamond"/>
                <a:sym typeface="Garamond"/>
              </a:rPr>
              <a:t>Dynamic Korean Sign Language Recognition Usin</a:t>
            </a:r>
            <a:r>
              <a:rPr lang="en-US" altLang="ja-JP" sz="7200" b="1" dirty="0">
                <a:solidFill>
                  <a:schemeClr val="bg1"/>
                </a:solidFill>
                <a:latin typeface="Garamond"/>
                <a:ea typeface="Garamond"/>
                <a:cs typeface="Garamond"/>
                <a:sym typeface="Garamond"/>
              </a:rPr>
              <a:t>g Pose Estimation Based and Attention-Based Neural Network</a:t>
            </a:r>
            <a:endParaRPr lang="en-US" altLang="ja-JP" sz="7200" dirty="0">
              <a:solidFill>
                <a:schemeClr val="bg1"/>
              </a:solidFill>
            </a:endParaRPr>
          </a:p>
        </p:txBody>
      </p:sp>
      <p:pic>
        <p:nvPicPr>
          <p:cNvPr id="7" name="Google Shape;193;p1" descr="ブラック が含まれている画像&#10;&#10;自動的に生成された説明">
            <a:extLst>
              <a:ext uri="{FF2B5EF4-FFF2-40B4-BE49-F238E27FC236}">
                <a16:creationId xmlns:a16="http://schemas.microsoft.com/office/drawing/2014/main" id="{5CC479DA-51F8-6E4D-9A51-7C3A85F926F3}"/>
              </a:ext>
            </a:extLst>
          </p:cNvPr>
          <p:cNvPicPr preferRelativeResize="0"/>
          <p:nvPr/>
        </p:nvPicPr>
        <p:blipFill rotWithShape="1">
          <a:blip r:embed="rId4">
            <a:alphaModFix/>
          </a:blip>
          <a:srcRect/>
          <a:stretch/>
        </p:blipFill>
        <p:spPr>
          <a:xfrm>
            <a:off x="25444847" y="693157"/>
            <a:ext cx="3932870" cy="3932870"/>
          </a:xfrm>
          <a:prstGeom prst="rect">
            <a:avLst/>
          </a:prstGeom>
          <a:noFill/>
          <a:ln>
            <a:noFill/>
          </a:ln>
        </p:spPr>
      </p:pic>
      <p:sp>
        <p:nvSpPr>
          <p:cNvPr id="8" name="Google Shape;94;p1">
            <a:extLst>
              <a:ext uri="{FF2B5EF4-FFF2-40B4-BE49-F238E27FC236}">
                <a16:creationId xmlns:a16="http://schemas.microsoft.com/office/drawing/2014/main" id="{4FD5D842-BC76-3054-3678-1ABF2FD5CF88}"/>
              </a:ext>
            </a:extLst>
          </p:cNvPr>
          <p:cNvSpPr/>
          <p:nvPr/>
        </p:nvSpPr>
        <p:spPr>
          <a:xfrm>
            <a:off x="470630" y="5084201"/>
            <a:ext cx="29333951" cy="950839"/>
          </a:xfrm>
          <a:prstGeom prst="snip2DiagRect">
            <a:avLst/>
          </a:prstGeom>
          <a:solidFill>
            <a:srgbClr val="3684A0"/>
          </a:solidFill>
          <a:ln>
            <a:noFill/>
          </a:ln>
        </p:spPr>
        <p:txBody>
          <a:bodyPr spcFirstLastPara="1" wrap="square" lIns="133647" tIns="35635" rIns="133647" bIns="33391" anchor="ctr" anchorCtr="0">
            <a:noAutofit/>
          </a:bodyPr>
          <a:lstStyle/>
          <a:p>
            <a:r>
              <a:rPr lang="en-US" sz="5400" b="1" dirty="0">
                <a:solidFill>
                  <a:schemeClr val="lt1"/>
                </a:solidFill>
                <a:latin typeface="Quattrocento"/>
                <a:ea typeface="Quattrocento"/>
                <a:cs typeface="Quattrocento"/>
                <a:sym typeface="Quattrocento"/>
              </a:rPr>
              <a:t>INTRODUCTION</a:t>
            </a:r>
            <a:endParaRPr sz="1600" dirty="0"/>
          </a:p>
        </p:txBody>
      </p:sp>
      <p:sp>
        <p:nvSpPr>
          <p:cNvPr id="9" name="テキスト ボックス 8">
            <a:extLst>
              <a:ext uri="{FF2B5EF4-FFF2-40B4-BE49-F238E27FC236}">
                <a16:creationId xmlns:a16="http://schemas.microsoft.com/office/drawing/2014/main" id="{AF922AFE-39C9-079B-7666-33E1F4D69170}"/>
              </a:ext>
            </a:extLst>
          </p:cNvPr>
          <p:cNvSpPr txBox="1"/>
          <p:nvPr/>
        </p:nvSpPr>
        <p:spPr>
          <a:xfrm>
            <a:off x="470630" y="6272921"/>
            <a:ext cx="29333951" cy="3046988"/>
          </a:xfrm>
          <a:prstGeom prst="rect">
            <a:avLst/>
          </a:prstGeom>
          <a:noFill/>
        </p:spPr>
        <p:txBody>
          <a:bodyPr wrap="square" rtlCol="0">
            <a:spAutoFit/>
          </a:bodyPr>
          <a:lstStyle/>
          <a:p>
            <a:r>
              <a:rPr lang="en-US" altLang="ja-JP" sz="3200" dirty="0">
                <a:latin typeface="Times New Roman" panose="02020603050405020304" pitchFamily="18" charset="0"/>
                <a:cs typeface="Times New Roman" panose="02020603050405020304" pitchFamily="18" charset="0"/>
              </a:rPr>
              <a:t>	T</a:t>
            </a:r>
            <a:r>
              <a:rPr lang="en-US" altLang="ja-JP" sz="32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he World Health Organization (WHO) reports that approximately 430 million individuals are affected by hearing loss. However, learning sign language is challenging due to the specific motions required to convey various signs. </a:t>
            </a:r>
            <a:r>
              <a:rPr lang="en-US" altLang="ja-JP" sz="3200" dirty="0">
                <a:latin typeface="Times New Roman" panose="02020603050405020304" pitchFamily="18" charset="0"/>
                <a:cs typeface="Times New Roman" panose="02020603050405020304" pitchFamily="18" charset="0"/>
              </a:rPr>
              <a:t>Additionally, most existing research focuses on recognizing sign language using still images and does not consider the detection of dynamic sign words.</a:t>
            </a:r>
            <a:endParaRPr lang="en-US" altLang="ja-JP" sz="32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endParaRPr>
          </a:p>
          <a:p>
            <a:r>
              <a:rPr lang="en-US" altLang="ja-JP" sz="3200" dirty="0">
                <a:latin typeface="Times New Roman" panose="02020603050405020304" pitchFamily="18" charset="0"/>
                <a:cs typeface="Times New Roman" panose="02020603050405020304" pitchFamily="18" charset="0"/>
              </a:rPr>
              <a:t>	Nowadays, a considerable amount of research has been conducted on sign language recognition for various languages, including </a:t>
            </a:r>
            <a:r>
              <a:rPr lang="en-US" altLang="ja-JP" sz="3200" u="sng" dirty="0">
                <a:latin typeface="Times New Roman" panose="02020603050405020304" pitchFamily="18" charset="0"/>
                <a:cs typeface="Times New Roman" panose="02020603050405020304" pitchFamily="18" charset="0"/>
              </a:rPr>
              <a:t>English,</a:t>
            </a:r>
            <a:r>
              <a:rPr lang="en-US" altLang="ja-JP" sz="3200" dirty="0">
                <a:latin typeface="Times New Roman" panose="02020603050405020304" pitchFamily="18" charset="0"/>
                <a:cs typeface="Times New Roman" panose="02020603050405020304" pitchFamily="18" charset="0"/>
              </a:rPr>
              <a:t> </a:t>
            </a:r>
            <a:r>
              <a:rPr lang="en-US" altLang="ja-JP" sz="3200" u="sng" dirty="0">
                <a:latin typeface="Times New Roman" panose="02020603050405020304" pitchFamily="18" charset="0"/>
                <a:cs typeface="Times New Roman" panose="02020603050405020304" pitchFamily="18" charset="0"/>
              </a:rPr>
              <a:t>Arabic</a:t>
            </a:r>
            <a:r>
              <a:rPr lang="en-US" altLang="ja-JP" sz="3200" dirty="0">
                <a:latin typeface="Times New Roman" panose="02020603050405020304" pitchFamily="18" charset="0"/>
                <a:cs typeface="Times New Roman" panose="02020603050405020304" pitchFamily="18" charset="0"/>
              </a:rPr>
              <a:t>, </a:t>
            </a:r>
            <a:r>
              <a:rPr lang="en-US" altLang="ja-JP" sz="3200" u="sng" dirty="0">
                <a:latin typeface="Times New Roman" panose="02020603050405020304" pitchFamily="18" charset="0"/>
                <a:cs typeface="Times New Roman" panose="02020603050405020304" pitchFamily="18" charset="0"/>
              </a:rPr>
              <a:t>Turkish</a:t>
            </a:r>
            <a:r>
              <a:rPr lang="en-US" altLang="ja-JP" sz="3200" dirty="0">
                <a:latin typeface="Times New Roman" panose="02020603050405020304" pitchFamily="18" charset="0"/>
                <a:cs typeface="Times New Roman" panose="02020603050405020304" pitchFamily="18" charset="0"/>
              </a:rPr>
              <a:t>, </a:t>
            </a:r>
            <a:r>
              <a:rPr lang="en-US" altLang="ja-JP" sz="3200" u="sng" dirty="0">
                <a:latin typeface="Times New Roman" panose="02020603050405020304" pitchFamily="18" charset="0"/>
                <a:cs typeface="Times New Roman" panose="02020603050405020304" pitchFamily="18" charset="0"/>
              </a:rPr>
              <a:t>Indian</a:t>
            </a:r>
            <a:r>
              <a:rPr lang="en-US" altLang="ja-JP" sz="3200" dirty="0">
                <a:latin typeface="Times New Roman" panose="02020603050405020304" pitchFamily="18" charset="0"/>
                <a:cs typeface="Times New Roman" panose="02020603050405020304" pitchFamily="18" charset="0"/>
              </a:rPr>
              <a:t>, and others. </a:t>
            </a:r>
            <a:r>
              <a:rPr lang="en-US" altLang="ja-JP" sz="32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However, Korean sign language(KSL) recognition has seen limited development due to the absence of a comprehensive KSL dataset.</a:t>
            </a:r>
            <a:r>
              <a:rPr kumimoji="1" lang="en-US" altLang="ja-JP" sz="3200" b="0" i="0" u="none" strike="noStrike" cap="none" dirty="0">
                <a:solidFill>
                  <a:srgbClr val="000000"/>
                </a:solidFill>
                <a:latin typeface="Times New Roman" panose="02020603050405020304" pitchFamily="18" charset="0"/>
                <a:ea typeface="Arial"/>
                <a:cs typeface="Times New Roman" panose="02020603050405020304" pitchFamily="18" charset="0"/>
                <a:sym typeface="Arial"/>
              </a:rPr>
              <a:t> </a:t>
            </a:r>
            <a:r>
              <a:rPr lang="en-US" altLang="ja-JP" sz="3200" dirty="0">
                <a:latin typeface="Times New Roman" panose="02020603050405020304" pitchFamily="18" charset="0"/>
                <a:cs typeface="Times New Roman" panose="02020603050405020304" pitchFamily="18" charset="0"/>
              </a:rPr>
              <a:t>Additionally, most existing research focuses on recognizing sign language using still images and does not consider the detection of dynamic sign words.</a:t>
            </a:r>
          </a:p>
        </p:txBody>
      </p:sp>
      <p:pic>
        <p:nvPicPr>
          <p:cNvPr id="12" name="図 11">
            <a:extLst>
              <a:ext uri="{FF2B5EF4-FFF2-40B4-BE49-F238E27FC236}">
                <a16:creationId xmlns:a16="http://schemas.microsoft.com/office/drawing/2014/main" id="{738999CF-7115-1A54-791E-EA82DA40ABE3}"/>
              </a:ext>
            </a:extLst>
          </p:cNvPr>
          <p:cNvPicPr>
            <a:picLocks noChangeAspect="1"/>
          </p:cNvPicPr>
          <p:nvPr/>
        </p:nvPicPr>
        <p:blipFill>
          <a:blip r:embed="rId5"/>
          <a:stretch>
            <a:fillRect/>
          </a:stretch>
        </p:blipFill>
        <p:spPr>
          <a:xfrm>
            <a:off x="13936717" y="10049438"/>
            <a:ext cx="15867864" cy="4164655"/>
          </a:xfrm>
          <a:prstGeom prst="rect">
            <a:avLst/>
          </a:prstGeom>
        </p:spPr>
      </p:pic>
      <p:sp>
        <p:nvSpPr>
          <p:cNvPr id="11" name="Google Shape;94;p1">
            <a:extLst>
              <a:ext uri="{FF2B5EF4-FFF2-40B4-BE49-F238E27FC236}">
                <a16:creationId xmlns:a16="http://schemas.microsoft.com/office/drawing/2014/main" id="{973B6092-17F1-D489-0616-164E89424843}"/>
              </a:ext>
            </a:extLst>
          </p:cNvPr>
          <p:cNvSpPr/>
          <p:nvPr/>
        </p:nvSpPr>
        <p:spPr>
          <a:xfrm>
            <a:off x="470631" y="9319909"/>
            <a:ext cx="29333950" cy="950839"/>
          </a:xfrm>
          <a:prstGeom prst="snip2DiagRect">
            <a:avLst/>
          </a:prstGeom>
          <a:solidFill>
            <a:srgbClr val="3684A0"/>
          </a:solidFill>
          <a:ln>
            <a:noFill/>
          </a:ln>
        </p:spPr>
        <p:txBody>
          <a:bodyPr spcFirstLastPara="1" wrap="square" lIns="133647" tIns="35635" rIns="133647" bIns="33391" anchor="ctr" anchorCtr="0">
            <a:noAutofit/>
          </a:bodyPr>
          <a:lstStyle/>
          <a:p>
            <a:r>
              <a:rPr lang="en-US" altLang="ja-JP" sz="5400" b="1" dirty="0">
                <a:solidFill>
                  <a:schemeClr val="lt1"/>
                </a:solidFill>
                <a:latin typeface="Quattrocento"/>
                <a:ea typeface="Quattrocento"/>
                <a:cs typeface="Quattrocento"/>
                <a:sym typeface="Quattrocento"/>
              </a:rPr>
              <a:t>METHODOLOGY</a:t>
            </a:r>
            <a:endParaRPr sz="1600" dirty="0"/>
          </a:p>
        </p:txBody>
      </p:sp>
      <p:sp>
        <p:nvSpPr>
          <p:cNvPr id="13" name="テキスト ボックス 12">
            <a:extLst>
              <a:ext uri="{FF2B5EF4-FFF2-40B4-BE49-F238E27FC236}">
                <a16:creationId xmlns:a16="http://schemas.microsoft.com/office/drawing/2014/main" id="{183944A8-FBA2-8AEC-D2A4-D589F90F32DD}"/>
              </a:ext>
            </a:extLst>
          </p:cNvPr>
          <p:cNvSpPr txBox="1"/>
          <p:nvPr/>
        </p:nvSpPr>
        <p:spPr>
          <a:xfrm>
            <a:off x="470630" y="10554755"/>
            <a:ext cx="13466087" cy="3539430"/>
          </a:xfrm>
          <a:prstGeom prst="rect">
            <a:avLst/>
          </a:prstGeom>
          <a:noFill/>
        </p:spPr>
        <p:txBody>
          <a:bodyPr wrap="square" rtlCol="0">
            <a:spAutoFit/>
          </a:bodyPr>
          <a:lstStyle/>
          <a:p>
            <a:pPr algn="just"/>
            <a:r>
              <a:rPr kumimoji="1" lang="en" altLang="ja-JP" sz="3200" dirty="0">
                <a:latin typeface="Times New Roman" panose="02020603050405020304" pitchFamily="18" charset="0"/>
                <a:cs typeface="Times New Roman" panose="02020603050405020304" pitchFamily="18" charset="0"/>
              </a:rPr>
              <a:t>	Figure 1 demonstrates the proposed workflow architecture. Recently, some researchers have employed </a:t>
            </a:r>
            <a:r>
              <a:rPr kumimoji="1" lang="en" altLang="ja-JP" sz="3200" b="1" u="sng" dirty="0">
                <a:latin typeface="Times New Roman" panose="02020603050405020304" pitchFamily="18" charset="0"/>
                <a:cs typeface="Times New Roman" panose="02020603050405020304" pitchFamily="18" charset="0"/>
              </a:rPr>
              <a:t>Graph Convolutional Neural Networks (GCNs)</a:t>
            </a:r>
            <a:r>
              <a:rPr kumimoji="1" lang="en" altLang="ja-JP" sz="3200" dirty="0">
                <a:latin typeface="Times New Roman" panose="02020603050405020304" pitchFamily="18" charset="0"/>
                <a:cs typeface="Times New Roman" panose="02020603050405020304" pitchFamily="18" charset="0"/>
              </a:rPr>
              <a:t> for skeleton-based dynamic action recognition.</a:t>
            </a:r>
          </a:p>
          <a:p>
            <a:pPr algn="just"/>
            <a:r>
              <a:rPr kumimoji="1" lang="en" altLang="ja-JP" sz="3200" dirty="0">
                <a:latin typeface="Times New Roman" panose="02020603050405020304" pitchFamily="18" charset="0"/>
                <a:cs typeface="Times New Roman" panose="02020603050405020304" pitchFamily="18" charset="0"/>
              </a:rPr>
              <a:t>	Our proposed solution involves joint skeleton-based dynamic KSL recognition using two-stream deep learning networks. Each stream incorporates the </a:t>
            </a:r>
            <a:r>
              <a:rPr kumimoji="1" lang="en" altLang="ja-JP" sz="3200" u="sng" dirty="0">
                <a:latin typeface="Times New Roman" panose="02020603050405020304" pitchFamily="18" charset="0"/>
                <a:cs typeface="Times New Roman" panose="02020603050405020304" pitchFamily="18" charset="0"/>
              </a:rPr>
              <a:t>Graph Convolutional Network (GCN) </a:t>
            </a:r>
            <a:r>
              <a:rPr kumimoji="1" lang="en" altLang="ja-JP" sz="3200" dirty="0">
                <a:latin typeface="Times New Roman" panose="02020603050405020304" pitchFamily="18" charset="0"/>
                <a:cs typeface="Times New Roman" panose="02020603050405020304" pitchFamily="18" charset="0"/>
              </a:rPr>
              <a:t>and an </a:t>
            </a:r>
            <a:r>
              <a:rPr kumimoji="1" lang="en" altLang="ja-JP" sz="3200" u="sng" dirty="0">
                <a:latin typeface="Times New Roman" panose="02020603050405020304" pitchFamily="18" charset="0"/>
                <a:cs typeface="Times New Roman" panose="02020603050405020304" pitchFamily="18" charset="0"/>
              </a:rPr>
              <a:t>attention-based general neural network </a:t>
            </a:r>
            <a:r>
              <a:rPr kumimoji="1" lang="en" altLang="ja-JP" sz="3200" dirty="0">
                <a:latin typeface="Times New Roman" panose="02020603050405020304" pitchFamily="18" charset="0"/>
                <a:cs typeface="Times New Roman" panose="02020603050405020304" pitchFamily="18" charset="0"/>
              </a:rPr>
              <a:t>approach. </a:t>
            </a:r>
            <a:endParaRPr kumimoji="1" lang="ja-JP" altLang="en-US" sz="3200">
              <a:latin typeface="Times New Roman" panose="02020603050405020304" pitchFamily="18" charset="0"/>
              <a:cs typeface="Times New Roman" panose="02020603050405020304" pitchFamily="18" charset="0"/>
            </a:endParaRPr>
          </a:p>
        </p:txBody>
      </p:sp>
      <p:sp>
        <p:nvSpPr>
          <p:cNvPr id="14" name="テキスト ボックス 13">
            <a:extLst>
              <a:ext uri="{FF2B5EF4-FFF2-40B4-BE49-F238E27FC236}">
                <a16:creationId xmlns:a16="http://schemas.microsoft.com/office/drawing/2014/main" id="{7874CE6D-FEA1-2714-EAF1-4B85976CECFA}"/>
              </a:ext>
            </a:extLst>
          </p:cNvPr>
          <p:cNvSpPr txBox="1"/>
          <p:nvPr/>
        </p:nvSpPr>
        <p:spPr>
          <a:xfrm>
            <a:off x="13936718" y="14018793"/>
            <a:ext cx="15867863" cy="523220"/>
          </a:xfrm>
          <a:prstGeom prst="rect">
            <a:avLst/>
          </a:prstGeom>
          <a:noFill/>
        </p:spPr>
        <p:txBody>
          <a:bodyPr wrap="square" rtlCol="0">
            <a:spAutoFit/>
          </a:bodyPr>
          <a:lstStyle/>
          <a:p>
            <a:pPr algn="ctr"/>
            <a:r>
              <a:rPr kumimoji="1" lang="en-US" altLang="ja-JP" sz="2800" dirty="0"/>
              <a:t>Figure: The overview of our proposed architecture.</a:t>
            </a:r>
            <a:endParaRPr kumimoji="1" lang="ja-JP" altLang="en-US" sz="2800"/>
          </a:p>
        </p:txBody>
      </p:sp>
      <p:sp>
        <p:nvSpPr>
          <p:cNvPr id="15" name="Google Shape;94;p1">
            <a:extLst>
              <a:ext uri="{FF2B5EF4-FFF2-40B4-BE49-F238E27FC236}">
                <a16:creationId xmlns:a16="http://schemas.microsoft.com/office/drawing/2014/main" id="{D2904142-CB8B-B2EA-F06C-8C2DB6FDFCFC}"/>
              </a:ext>
            </a:extLst>
          </p:cNvPr>
          <p:cNvSpPr/>
          <p:nvPr/>
        </p:nvSpPr>
        <p:spPr>
          <a:xfrm>
            <a:off x="470630" y="14606933"/>
            <a:ext cx="14443577" cy="917313"/>
          </a:xfrm>
          <a:prstGeom prst="snip2DiagRect">
            <a:avLst/>
          </a:prstGeom>
          <a:solidFill>
            <a:schemeClr val="bg2">
              <a:lumMod val="75000"/>
            </a:schemeClr>
          </a:solidFill>
          <a:ln>
            <a:noFill/>
          </a:ln>
        </p:spPr>
        <p:txBody>
          <a:bodyPr spcFirstLastPara="1" wrap="square" lIns="133647" tIns="35635" rIns="133647" bIns="33391" anchor="ctr" anchorCtr="0">
            <a:noAutofit/>
          </a:bodyPr>
          <a:lstStyle/>
          <a:p>
            <a:pPr algn="ctr"/>
            <a:r>
              <a:rPr lang="en-US" altLang="ja-JP" sz="4000" b="1" dirty="0">
                <a:solidFill>
                  <a:schemeClr val="bg1"/>
                </a:solidFill>
                <a:latin typeface=""/>
              </a:rPr>
              <a:t>Extracting Skeleton Joint Coordinates</a:t>
            </a:r>
          </a:p>
        </p:txBody>
      </p:sp>
      <p:sp>
        <p:nvSpPr>
          <p:cNvPr id="18" name="テキスト ボックス 17">
            <a:extLst>
              <a:ext uri="{FF2B5EF4-FFF2-40B4-BE49-F238E27FC236}">
                <a16:creationId xmlns:a16="http://schemas.microsoft.com/office/drawing/2014/main" id="{02F680B5-D1A9-6755-BBAA-FE05E4A1FCD0}"/>
              </a:ext>
            </a:extLst>
          </p:cNvPr>
          <p:cNvSpPr txBox="1"/>
          <p:nvPr/>
        </p:nvSpPr>
        <p:spPr>
          <a:xfrm>
            <a:off x="470630" y="15524246"/>
            <a:ext cx="8649903" cy="3046988"/>
          </a:xfrm>
          <a:prstGeom prst="rect">
            <a:avLst/>
          </a:prstGeom>
          <a:noFill/>
        </p:spPr>
        <p:txBody>
          <a:bodyPr wrap="square" rtlCol="0">
            <a:spAutoFit/>
          </a:bodyPr>
          <a:lstStyle/>
          <a:p>
            <a:r>
              <a:rPr kumimoji="1" lang="en" altLang="ja-JP" sz="3200" dirty="0">
                <a:latin typeface="Times New Roman" panose="02020603050405020304" pitchFamily="18" charset="0"/>
                <a:cs typeface="Times New Roman" panose="02020603050405020304" pitchFamily="18" charset="0"/>
              </a:rPr>
              <a:t>	The study used a </a:t>
            </a:r>
            <a:r>
              <a:rPr kumimoji="1" lang="en" altLang="ja-JP" sz="3200" b="1" u="sng" dirty="0" err="1">
                <a:latin typeface="Times New Roman" panose="02020603050405020304" pitchFamily="18" charset="0"/>
                <a:cs typeface="Times New Roman" panose="02020603050405020304" pitchFamily="18" charset="0"/>
              </a:rPr>
              <a:t>MediaPipe</a:t>
            </a:r>
            <a:r>
              <a:rPr kumimoji="1" lang="en" altLang="ja-JP" sz="3200" dirty="0">
                <a:latin typeface="Times New Roman" panose="02020603050405020304" pitchFamily="18" charset="0"/>
                <a:cs typeface="Times New Roman" panose="02020603050405020304" pitchFamily="18" charset="0"/>
              </a:rPr>
              <a:t> system to extract the skeleton joint from the video dataset. We collected 21 skeletons from the left hand, 21 skeleton points from the right and points from the body. In total, there are 47 skeleton key points we extracted here.</a:t>
            </a:r>
            <a:endParaRPr kumimoji="1" lang="ja-JP" altLang="en-US" sz="3200">
              <a:latin typeface="Times New Roman" panose="02020603050405020304" pitchFamily="18" charset="0"/>
              <a:cs typeface="Times New Roman" panose="02020603050405020304" pitchFamily="18" charset="0"/>
            </a:endParaRPr>
          </a:p>
        </p:txBody>
      </p:sp>
      <p:sp>
        <p:nvSpPr>
          <p:cNvPr id="19" name="Google Shape;94;p1">
            <a:extLst>
              <a:ext uri="{FF2B5EF4-FFF2-40B4-BE49-F238E27FC236}">
                <a16:creationId xmlns:a16="http://schemas.microsoft.com/office/drawing/2014/main" id="{62CF9043-C0E9-1338-C976-7A517B3E8A79}"/>
              </a:ext>
            </a:extLst>
          </p:cNvPr>
          <p:cNvSpPr/>
          <p:nvPr/>
        </p:nvSpPr>
        <p:spPr>
          <a:xfrm>
            <a:off x="470630" y="18738984"/>
            <a:ext cx="14443575" cy="917313"/>
          </a:xfrm>
          <a:prstGeom prst="snip2DiagRect">
            <a:avLst/>
          </a:prstGeom>
          <a:solidFill>
            <a:schemeClr val="bg2">
              <a:lumMod val="75000"/>
            </a:schemeClr>
          </a:solidFill>
          <a:ln>
            <a:noFill/>
          </a:ln>
        </p:spPr>
        <p:txBody>
          <a:bodyPr spcFirstLastPara="1" wrap="square" lIns="133647" tIns="35635" rIns="133647" bIns="33391" anchor="ctr" anchorCtr="0">
            <a:noAutofit/>
          </a:bodyPr>
          <a:lstStyle/>
          <a:p>
            <a:pPr algn="ctr"/>
            <a:r>
              <a:rPr lang="en-US" altLang="ja-JP" sz="4000" b="1" dirty="0">
                <a:solidFill>
                  <a:schemeClr val="bg1"/>
                </a:solidFill>
                <a:latin typeface=""/>
              </a:rPr>
              <a:t>Capturing Joint Motion</a:t>
            </a:r>
          </a:p>
        </p:txBody>
      </p:sp>
      <p:sp>
        <p:nvSpPr>
          <p:cNvPr id="21" name="テキスト ボックス 20">
            <a:extLst>
              <a:ext uri="{FF2B5EF4-FFF2-40B4-BE49-F238E27FC236}">
                <a16:creationId xmlns:a16="http://schemas.microsoft.com/office/drawing/2014/main" id="{D715DAA1-55BE-0B41-CE67-0C9F35814015}"/>
              </a:ext>
            </a:extLst>
          </p:cNvPr>
          <p:cNvSpPr txBox="1"/>
          <p:nvPr/>
        </p:nvSpPr>
        <p:spPr>
          <a:xfrm>
            <a:off x="470630" y="19787857"/>
            <a:ext cx="10699394" cy="3539430"/>
          </a:xfrm>
          <a:prstGeom prst="rect">
            <a:avLst/>
          </a:prstGeom>
          <a:noFill/>
        </p:spPr>
        <p:txBody>
          <a:bodyPr wrap="square" rtlCol="0">
            <a:spAutoFit/>
          </a:bodyPr>
          <a:lstStyle/>
          <a:p>
            <a:pPr algn="just"/>
            <a:r>
              <a:rPr kumimoji="1" lang="en" altLang="ja-JP" sz="3200" b="1" dirty="0">
                <a:latin typeface="Times New Roman" panose="02020603050405020304" pitchFamily="18" charset="0"/>
                <a:cs typeface="Times New Roman" panose="02020603050405020304" pitchFamily="18" charset="0"/>
              </a:rPr>
              <a:t>	</a:t>
            </a:r>
            <a:r>
              <a:rPr kumimoji="1" lang="en" altLang="ja-JP" sz="3200" b="1" u="sng" dirty="0">
                <a:latin typeface="Times New Roman" panose="02020603050405020304" pitchFamily="18" charset="0"/>
                <a:cs typeface="Times New Roman" panose="02020603050405020304" pitchFamily="18" charset="0"/>
              </a:rPr>
              <a:t>Joint Motion(JM)</a:t>
            </a:r>
            <a:r>
              <a:rPr kumimoji="1" lang="en" altLang="ja-JP" sz="3200" dirty="0">
                <a:latin typeface="Times New Roman" panose="02020603050405020304" pitchFamily="18" charset="0"/>
                <a:cs typeface="Times New Roman" panose="02020603050405020304" pitchFamily="18" charset="0"/>
              </a:rPr>
              <a:t> is a very effective feature for dynamic gestures in terms of alignment and movement and improves the effectiveness of overall skeletal information structures.</a:t>
            </a:r>
          </a:p>
          <a:p>
            <a:pPr algn="just"/>
            <a:r>
              <a:rPr kumimoji="1" lang="en" altLang="ja-JP" sz="3200" dirty="0">
                <a:latin typeface="Times New Roman" panose="02020603050405020304" pitchFamily="18" charset="0"/>
                <a:cs typeface="Times New Roman" panose="02020603050405020304" pitchFamily="18" charset="0"/>
              </a:rPr>
              <a:t>In this study, we extracted 47 skeleton points, and captured the motion information </a:t>
            </a:r>
            <a:r>
              <a:rPr lang="en" altLang="ja-JP" sz="3200" dirty="0">
                <a:effectLst/>
                <a:latin typeface="TimesLTStd"/>
              </a:rPr>
              <a:t>for each coordinate separately. The difference in the coordinated point between the consecutive frame joint positions is the concept of this calculation.</a:t>
            </a:r>
          </a:p>
        </p:txBody>
      </p:sp>
      <p:pic>
        <p:nvPicPr>
          <p:cNvPr id="23" name="図 22">
            <a:extLst>
              <a:ext uri="{FF2B5EF4-FFF2-40B4-BE49-F238E27FC236}">
                <a16:creationId xmlns:a16="http://schemas.microsoft.com/office/drawing/2014/main" id="{71CECF00-B350-6D33-BA2C-CEC3FD6F64B9}"/>
              </a:ext>
            </a:extLst>
          </p:cNvPr>
          <p:cNvPicPr>
            <a:picLocks noChangeAspect="1"/>
          </p:cNvPicPr>
          <p:nvPr/>
        </p:nvPicPr>
        <p:blipFill>
          <a:blip r:embed="rId6"/>
          <a:stretch>
            <a:fillRect/>
          </a:stretch>
        </p:blipFill>
        <p:spPr>
          <a:xfrm>
            <a:off x="11399353" y="19787857"/>
            <a:ext cx="3087988" cy="4063141"/>
          </a:xfrm>
          <a:prstGeom prst="rect">
            <a:avLst/>
          </a:prstGeom>
        </p:spPr>
      </p:pic>
      <p:pic>
        <p:nvPicPr>
          <p:cNvPr id="25" name="図 24">
            <a:extLst>
              <a:ext uri="{FF2B5EF4-FFF2-40B4-BE49-F238E27FC236}">
                <a16:creationId xmlns:a16="http://schemas.microsoft.com/office/drawing/2014/main" id="{E83A5C8F-3C03-DFBA-30FF-876574CB55B0}"/>
              </a:ext>
            </a:extLst>
          </p:cNvPr>
          <p:cNvPicPr>
            <a:picLocks noChangeAspect="1"/>
          </p:cNvPicPr>
          <p:nvPr/>
        </p:nvPicPr>
        <p:blipFill>
          <a:blip r:embed="rId7"/>
          <a:stretch>
            <a:fillRect/>
          </a:stretch>
        </p:blipFill>
        <p:spPr>
          <a:xfrm>
            <a:off x="3341353" y="23327287"/>
            <a:ext cx="4957947" cy="2068346"/>
          </a:xfrm>
          <a:prstGeom prst="rect">
            <a:avLst/>
          </a:prstGeom>
        </p:spPr>
      </p:pic>
      <p:sp>
        <p:nvSpPr>
          <p:cNvPr id="26" name="Google Shape;94;p1">
            <a:extLst>
              <a:ext uri="{FF2B5EF4-FFF2-40B4-BE49-F238E27FC236}">
                <a16:creationId xmlns:a16="http://schemas.microsoft.com/office/drawing/2014/main" id="{C999F958-6781-1C04-A9B4-7338E4E88848}"/>
              </a:ext>
            </a:extLst>
          </p:cNvPr>
          <p:cNvSpPr/>
          <p:nvPr/>
        </p:nvSpPr>
        <p:spPr>
          <a:xfrm>
            <a:off x="15361004" y="14606933"/>
            <a:ext cx="14443577" cy="917313"/>
          </a:xfrm>
          <a:prstGeom prst="snip2DiagRect">
            <a:avLst/>
          </a:prstGeom>
          <a:solidFill>
            <a:schemeClr val="bg2">
              <a:lumMod val="75000"/>
            </a:schemeClr>
          </a:solidFill>
          <a:ln>
            <a:noFill/>
          </a:ln>
        </p:spPr>
        <p:txBody>
          <a:bodyPr spcFirstLastPara="1" wrap="square" lIns="133647" tIns="35635" rIns="133647" bIns="33391" anchor="ctr" anchorCtr="0">
            <a:noAutofit/>
          </a:bodyPr>
          <a:lstStyle/>
          <a:p>
            <a:pPr algn="ctr"/>
            <a:r>
              <a:rPr lang="en-US" altLang="ja-JP" sz="4000" b="1" dirty="0">
                <a:solidFill>
                  <a:schemeClr val="bg1"/>
                </a:solidFill>
                <a:latin typeface=""/>
              </a:rPr>
              <a:t>Graph Convolutional Network</a:t>
            </a:r>
          </a:p>
        </p:txBody>
      </p:sp>
      <p:sp>
        <p:nvSpPr>
          <p:cNvPr id="27" name="テキスト ボックス 26">
            <a:extLst>
              <a:ext uri="{FF2B5EF4-FFF2-40B4-BE49-F238E27FC236}">
                <a16:creationId xmlns:a16="http://schemas.microsoft.com/office/drawing/2014/main" id="{EE9239CB-1315-71FF-7BB1-CE6141AA1609}"/>
              </a:ext>
            </a:extLst>
          </p:cNvPr>
          <p:cNvSpPr txBox="1"/>
          <p:nvPr/>
        </p:nvSpPr>
        <p:spPr>
          <a:xfrm>
            <a:off x="15361004" y="15656512"/>
            <a:ext cx="11572854" cy="2554545"/>
          </a:xfrm>
          <a:prstGeom prst="rect">
            <a:avLst/>
          </a:prstGeom>
          <a:noFill/>
        </p:spPr>
        <p:txBody>
          <a:bodyPr wrap="square" rtlCol="0">
            <a:spAutoFit/>
          </a:bodyPr>
          <a:lstStyle/>
          <a:p>
            <a:pPr algn="just"/>
            <a:r>
              <a:rPr kumimoji="1" lang="en" altLang="ja-JP" sz="3200" dirty="0">
                <a:latin typeface="Times New Roman" panose="02020603050405020304" pitchFamily="18" charset="0"/>
                <a:cs typeface="Times New Roman" panose="02020603050405020304" pitchFamily="18" charset="0"/>
              </a:rPr>
              <a:t>	The Graph Convolution Network(GCN) model captured and then processed the skeleton graph as structural information based on the relationship among the nodes. In addition, the proposed graph structure captured the spatial relationship and dependencies among the joints.</a:t>
            </a:r>
          </a:p>
        </p:txBody>
      </p:sp>
      <p:pic>
        <p:nvPicPr>
          <p:cNvPr id="31" name="図 30">
            <a:extLst>
              <a:ext uri="{FF2B5EF4-FFF2-40B4-BE49-F238E27FC236}">
                <a16:creationId xmlns:a16="http://schemas.microsoft.com/office/drawing/2014/main" id="{10D87AC6-E72E-D5E3-C9D2-091E4EE398B1}"/>
              </a:ext>
            </a:extLst>
          </p:cNvPr>
          <p:cNvPicPr>
            <a:picLocks noChangeAspect="1"/>
          </p:cNvPicPr>
          <p:nvPr/>
        </p:nvPicPr>
        <p:blipFill>
          <a:blip r:embed="rId8"/>
          <a:stretch>
            <a:fillRect/>
          </a:stretch>
        </p:blipFill>
        <p:spPr>
          <a:xfrm>
            <a:off x="23336507" y="19766198"/>
            <a:ext cx="6468074" cy="4010547"/>
          </a:xfrm>
          <a:prstGeom prst="rect">
            <a:avLst/>
          </a:prstGeom>
        </p:spPr>
      </p:pic>
      <p:sp>
        <p:nvSpPr>
          <p:cNvPr id="32" name="Google Shape;94;p1">
            <a:extLst>
              <a:ext uri="{FF2B5EF4-FFF2-40B4-BE49-F238E27FC236}">
                <a16:creationId xmlns:a16="http://schemas.microsoft.com/office/drawing/2014/main" id="{BA6671D6-E150-C98F-16D2-D1C13348EC86}"/>
              </a:ext>
            </a:extLst>
          </p:cNvPr>
          <p:cNvSpPr/>
          <p:nvPr/>
        </p:nvSpPr>
        <p:spPr>
          <a:xfrm>
            <a:off x="15361004" y="18738983"/>
            <a:ext cx="14443577" cy="917313"/>
          </a:xfrm>
          <a:prstGeom prst="snip2DiagRect">
            <a:avLst/>
          </a:prstGeom>
          <a:solidFill>
            <a:schemeClr val="bg2">
              <a:lumMod val="75000"/>
            </a:schemeClr>
          </a:solidFill>
          <a:ln>
            <a:noFill/>
          </a:ln>
        </p:spPr>
        <p:txBody>
          <a:bodyPr spcFirstLastPara="1" wrap="square" lIns="133647" tIns="35635" rIns="133647" bIns="33391" anchor="ctr" anchorCtr="0">
            <a:noAutofit/>
          </a:bodyPr>
          <a:lstStyle/>
          <a:p>
            <a:pPr algn="ctr"/>
            <a:r>
              <a:rPr lang="en-US" altLang="ja-JP" sz="4000" b="1" dirty="0">
                <a:solidFill>
                  <a:schemeClr val="bg1"/>
                </a:solidFill>
                <a:latin typeface=""/>
              </a:rPr>
              <a:t>Channel Attention Mechanism</a:t>
            </a:r>
          </a:p>
        </p:txBody>
      </p:sp>
      <p:sp>
        <p:nvSpPr>
          <p:cNvPr id="33" name="テキスト ボックス 32">
            <a:extLst>
              <a:ext uri="{FF2B5EF4-FFF2-40B4-BE49-F238E27FC236}">
                <a16:creationId xmlns:a16="http://schemas.microsoft.com/office/drawing/2014/main" id="{7C252165-81B7-21EC-6D9E-33924EBFB0FF}"/>
              </a:ext>
            </a:extLst>
          </p:cNvPr>
          <p:cNvSpPr txBox="1"/>
          <p:nvPr/>
        </p:nvSpPr>
        <p:spPr>
          <a:xfrm>
            <a:off x="15361004" y="19787857"/>
            <a:ext cx="7796071" cy="5214717"/>
          </a:xfrm>
          <a:prstGeom prst="rect">
            <a:avLst/>
          </a:prstGeom>
          <a:noFill/>
        </p:spPr>
        <p:txBody>
          <a:bodyPr wrap="square" rtlCol="0">
            <a:noAutofit/>
          </a:bodyPr>
          <a:lstStyle/>
          <a:p>
            <a:pPr algn="just"/>
            <a:r>
              <a:rPr kumimoji="1" lang="en" altLang="ja-JP" sz="3200" dirty="0">
                <a:latin typeface="Times New Roman" panose="02020603050405020304" pitchFamily="18" charset="0"/>
                <a:cs typeface="Times New Roman" panose="02020603050405020304" pitchFamily="18" charset="0"/>
              </a:rPr>
              <a:t>	We applied the </a:t>
            </a:r>
            <a:r>
              <a:rPr kumimoji="1" lang="en" altLang="ja-JP" sz="3200" b="1" u="sng" dirty="0">
                <a:latin typeface="Times New Roman" panose="02020603050405020304" pitchFamily="18" charset="0"/>
                <a:cs typeface="Times New Roman" panose="02020603050405020304" pitchFamily="18" charset="0"/>
              </a:rPr>
              <a:t>channel attention mechanism</a:t>
            </a:r>
            <a:r>
              <a:rPr kumimoji="1" lang="en" altLang="ja-JP" sz="3200" dirty="0">
                <a:latin typeface="Times New Roman" panose="02020603050405020304" pitchFamily="18" charset="0"/>
                <a:cs typeface="Times New Roman" panose="02020603050405020304" pitchFamily="18" charset="0"/>
              </a:rPr>
              <a:t> on the output of GCN to enhance the representation of features with the channel of a graph. Emphasizing the important feature suppresses the less important feature aiming to improve the generalization and discriminative power of the proposed system. By learning channel-wise weights, it can determine the contribution of each channel to the final representation.</a:t>
            </a:r>
          </a:p>
        </p:txBody>
      </p:sp>
      <p:sp>
        <p:nvSpPr>
          <p:cNvPr id="36" name="テキスト ボックス 35">
            <a:extLst>
              <a:ext uri="{FF2B5EF4-FFF2-40B4-BE49-F238E27FC236}">
                <a16:creationId xmlns:a16="http://schemas.microsoft.com/office/drawing/2014/main" id="{A8E5FA03-DF18-121A-8115-971EF90129E2}"/>
              </a:ext>
            </a:extLst>
          </p:cNvPr>
          <p:cNvSpPr txBox="1"/>
          <p:nvPr/>
        </p:nvSpPr>
        <p:spPr>
          <a:xfrm>
            <a:off x="23308784" y="23625037"/>
            <a:ext cx="6495798" cy="523220"/>
          </a:xfrm>
          <a:prstGeom prst="rect">
            <a:avLst/>
          </a:prstGeom>
          <a:noFill/>
        </p:spPr>
        <p:txBody>
          <a:bodyPr wrap="square">
            <a:spAutoFit/>
          </a:bodyPr>
          <a:lstStyle/>
          <a:p>
            <a:pPr algn="ctr"/>
            <a:r>
              <a:rPr kumimoji="1" lang="en-US" altLang="ja-JP" sz="2800" dirty="0">
                <a:latin typeface="Times New Roman" panose="02020603050405020304" pitchFamily="18" charset="0"/>
                <a:cs typeface="Times New Roman" panose="02020603050405020304" pitchFamily="18" charset="0"/>
              </a:rPr>
              <a:t>Figure : The Overview of Channel Attention</a:t>
            </a:r>
            <a:endParaRPr kumimoji="1" lang="ja-JP" altLang="en-US" sz="2800" dirty="0">
              <a:latin typeface="Times New Roman" panose="02020603050405020304" pitchFamily="18" charset="0"/>
              <a:cs typeface="Times New Roman" panose="02020603050405020304" pitchFamily="18" charset="0"/>
            </a:endParaRPr>
          </a:p>
        </p:txBody>
      </p:sp>
      <p:pic>
        <p:nvPicPr>
          <p:cNvPr id="38" name="図 37">
            <a:extLst>
              <a:ext uri="{FF2B5EF4-FFF2-40B4-BE49-F238E27FC236}">
                <a16:creationId xmlns:a16="http://schemas.microsoft.com/office/drawing/2014/main" id="{2811769E-375D-3E3B-0095-47E69349A32D}"/>
              </a:ext>
            </a:extLst>
          </p:cNvPr>
          <p:cNvPicPr>
            <a:picLocks noChangeAspect="1"/>
          </p:cNvPicPr>
          <p:nvPr/>
        </p:nvPicPr>
        <p:blipFill>
          <a:blip r:embed="rId9"/>
          <a:stretch>
            <a:fillRect/>
          </a:stretch>
        </p:blipFill>
        <p:spPr>
          <a:xfrm>
            <a:off x="470630" y="26422650"/>
            <a:ext cx="5156200" cy="3251200"/>
          </a:xfrm>
          <a:prstGeom prst="rect">
            <a:avLst/>
          </a:prstGeom>
        </p:spPr>
      </p:pic>
      <p:sp>
        <p:nvSpPr>
          <p:cNvPr id="40" name="Google Shape;94;p1">
            <a:extLst>
              <a:ext uri="{FF2B5EF4-FFF2-40B4-BE49-F238E27FC236}">
                <a16:creationId xmlns:a16="http://schemas.microsoft.com/office/drawing/2014/main" id="{1C9720FE-3AAF-55C8-B29B-91EF9989821A}"/>
              </a:ext>
            </a:extLst>
          </p:cNvPr>
          <p:cNvSpPr/>
          <p:nvPr/>
        </p:nvSpPr>
        <p:spPr>
          <a:xfrm>
            <a:off x="13149071" y="25394535"/>
            <a:ext cx="16637834" cy="917313"/>
          </a:xfrm>
          <a:prstGeom prst="snip2DiagRect">
            <a:avLst/>
          </a:prstGeom>
          <a:solidFill>
            <a:schemeClr val="bg2">
              <a:lumMod val="75000"/>
            </a:schemeClr>
          </a:solidFill>
          <a:ln>
            <a:noFill/>
          </a:ln>
        </p:spPr>
        <p:txBody>
          <a:bodyPr spcFirstLastPara="1" wrap="square" lIns="133647" tIns="35635" rIns="133647" bIns="33391" anchor="ctr" anchorCtr="0">
            <a:noAutofit/>
          </a:bodyPr>
          <a:lstStyle/>
          <a:p>
            <a:pPr algn="ctr"/>
            <a:r>
              <a:rPr lang="en-US" altLang="ja-JP" sz="4000" b="1" dirty="0">
                <a:solidFill>
                  <a:schemeClr val="bg1"/>
                </a:solidFill>
                <a:latin typeface=""/>
              </a:rPr>
              <a:t>Classification Module</a:t>
            </a:r>
          </a:p>
        </p:txBody>
      </p:sp>
      <p:pic>
        <p:nvPicPr>
          <p:cNvPr id="42" name="図 41">
            <a:extLst>
              <a:ext uri="{FF2B5EF4-FFF2-40B4-BE49-F238E27FC236}">
                <a16:creationId xmlns:a16="http://schemas.microsoft.com/office/drawing/2014/main" id="{B1544DE2-5FA8-9336-8009-36EA3B53D354}"/>
              </a:ext>
            </a:extLst>
          </p:cNvPr>
          <p:cNvPicPr>
            <a:picLocks noChangeAspect="1"/>
          </p:cNvPicPr>
          <p:nvPr/>
        </p:nvPicPr>
        <p:blipFill>
          <a:blip r:embed="rId10"/>
          <a:stretch>
            <a:fillRect/>
          </a:stretch>
        </p:blipFill>
        <p:spPr>
          <a:xfrm>
            <a:off x="12943347" y="26346713"/>
            <a:ext cx="7772400" cy="3086997"/>
          </a:xfrm>
          <a:prstGeom prst="rect">
            <a:avLst/>
          </a:prstGeom>
        </p:spPr>
      </p:pic>
      <p:sp>
        <p:nvSpPr>
          <p:cNvPr id="43" name="テキスト ボックス 42">
            <a:extLst>
              <a:ext uri="{FF2B5EF4-FFF2-40B4-BE49-F238E27FC236}">
                <a16:creationId xmlns:a16="http://schemas.microsoft.com/office/drawing/2014/main" id="{77B4A320-51E4-0F2D-DE91-EBF37CDCAFDD}"/>
              </a:ext>
            </a:extLst>
          </p:cNvPr>
          <p:cNvSpPr txBox="1"/>
          <p:nvPr/>
        </p:nvSpPr>
        <p:spPr>
          <a:xfrm>
            <a:off x="5638656" y="26454294"/>
            <a:ext cx="7249107" cy="3046988"/>
          </a:xfrm>
          <a:prstGeom prst="rect">
            <a:avLst/>
          </a:prstGeom>
          <a:noFill/>
        </p:spPr>
        <p:txBody>
          <a:bodyPr wrap="square" rtlCol="0">
            <a:spAutoFit/>
          </a:bodyPr>
          <a:lstStyle/>
          <a:p>
            <a:pPr algn="just"/>
            <a:r>
              <a:rPr lang="en" altLang="ja-JP" sz="3200" dirty="0">
                <a:effectLst/>
                <a:latin typeface="TimesLTStd"/>
              </a:rPr>
              <a:t>	In the stage, we employed a classification module where we included a coupled of the </a:t>
            </a:r>
            <a:r>
              <a:rPr lang="en" altLang="ja-JP" sz="3200" dirty="0" err="1">
                <a:effectLst/>
                <a:latin typeface="TimesLTStd"/>
              </a:rPr>
              <a:t>ReLU</a:t>
            </a:r>
            <a:r>
              <a:rPr lang="en" altLang="ja-JP" sz="3200" dirty="0">
                <a:effectLst/>
                <a:latin typeface="TimesLTStd"/>
              </a:rPr>
              <a:t> activation, Coupled of fully connected layer, layer normalization, dropout layer and the averaging pooling layer. </a:t>
            </a:r>
            <a:endParaRPr lang="en" altLang="ja-JP" sz="3200" dirty="0"/>
          </a:p>
        </p:txBody>
      </p:sp>
      <p:sp>
        <p:nvSpPr>
          <p:cNvPr id="44" name="テキスト ボックス 43">
            <a:extLst>
              <a:ext uri="{FF2B5EF4-FFF2-40B4-BE49-F238E27FC236}">
                <a16:creationId xmlns:a16="http://schemas.microsoft.com/office/drawing/2014/main" id="{F855EDC3-76A6-E8AF-C5FD-1C7A75E78C4C}"/>
              </a:ext>
            </a:extLst>
          </p:cNvPr>
          <p:cNvSpPr txBox="1"/>
          <p:nvPr/>
        </p:nvSpPr>
        <p:spPr>
          <a:xfrm>
            <a:off x="21105341" y="26454294"/>
            <a:ext cx="8699240" cy="2062103"/>
          </a:xfrm>
          <a:prstGeom prst="rect">
            <a:avLst/>
          </a:prstGeom>
          <a:noFill/>
        </p:spPr>
        <p:txBody>
          <a:bodyPr wrap="square" rtlCol="0">
            <a:spAutoFit/>
          </a:bodyPr>
          <a:lstStyle/>
          <a:p>
            <a:pPr algn="just"/>
            <a:r>
              <a:rPr lang="en" altLang="ja-JP" sz="3200" dirty="0">
                <a:effectLst/>
                <a:latin typeface="TimesLTStd"/>
              </a:rPr>
              <a:t>	In the stage, we employed a classification module where we included a coupled of the </a:t>
            </a:r>
            <a:r>
              <a:rPr lang="en" altLang="ja-JP" sz="3200" dirty="0" err="1">
                <a:effectLst/>
                <a:latin typeface="TimesLTStd"/>
              </a:rPr>
              <a:t>ReLU</a:t>
            </a:r>
            <a:r>
              <a:rPr lang="en" altLang="ja-JP" sz="3200" dirty="0">
                <a:effectLst/>
                <a:latin typeface="TimesLTStd"/>
              </a:rPr>
              <a:t> activation, Coupled of fully connected layers, layer normalization and dropout layer. </a:t>
            </a:r>
          </a:p>
        </p:txBody>
      </p:sp>
      <p:sp>
        <p:nvSpPr>
          <p:cNvPr id="46" name="Google Shape;94;p1">
            <a:extLst>
              <a:ext uri="{FF2B5EF4-FFF2-40B4-BE49-F238E27FC236}">
                <a16:creationId xmlns:a16="http://schemas.microsoft.com/office/drawing/2014/main" id="{E8005BBF-3DCD-AB63-D45D-1FB1B1083929}"/>
              </a:ext>
            </a:extLst>
          </p:cNvPr>
          <p:cNvSpPr/>
          <p:nvPr/>
        </p:nvSpPr>
        <p:spPr>
          <a:xfrm>
            <a:off x="470629" y="25404716"/>
            <a:ext cx="12417133" cy="815822"/>
          </a:xfrm>
          <a:prstGeom prst="snip2DiagRect">
            <a:avLst/>
          </a:prstGeom>
          <a:solidFill>
            <a:schemeClr val="bg2">
              <a:lumMod val="75000"/>
            </a:schemeClr>
          </a:solidFill>
          <a:ln>
            <a:noFill/>
          </a:ln>
        </p:spPr>
        <p:txBody>
          <a:bodyPr spcFirstLastPara="1" wrap="square" lIns="133647" tIns="35635" rIns="133647" bIns="33391" anchor="ctr" anchorCtr="0">
            <a:noAutofit/>
          </a:bodyPr>
          <a:lstStyle/>
          <a:p>
            <a:pPr algn="ctr"/>
            <a:r>
              <a:rPr lang="en-US" altLang="ja-JP" sz="4000" b="1" dirty="0">
                <a:solidFill>
                  <a:schemeClr val="bg1"/>
                </a:solidFill>
                <a:latin typeface=""/>
              </a:rPr>
              <a:t>General CNN</a:t>
            </a:r>
            <a:endParaRPr kumimoji="1" lang="ja-JP" altLang="en-US" sz="4000"/>
          </a:p>
        </p:txBody>
      </p:sp>
      <p:sp>
        <p:nvSpPr>
          <p:cNvPr id="2" name="Google Shape;94;p1">
            <a:extLst>
              <a:ext uri="{FF2B5EF4-FFF2-40B4-BE49-F238E27FC236}">
                <a16:creationId xmlns:a16="http://schemas.microsoft.com/office/drawing/2014/main" id="{FC636909-8B18-C416-7B0B-4C4E623AED4E}"/>
              </a:ext>
            </a:extLst>
          </p:cNvPr>
          <p:cNvSpPr/>
          <p:nvPr/>
        </p:nvSpPr>
        <p:spPr>
          <a:xfrm>
            <a:off x="13149072" y="29735037"/>
            <a:ext cx="16655509" cy="950839"/>
          </a:xfrm>
          <a:prstGeom prst="snip2DiagRect">
            <a:avLst/>
          </a:prstGeom>
          <a:solidFill>
            <a:srgbClr val="3684A0"/>
          </a:solidFill>
          <a:ln>
            <a:noFill/>
          </a:ln>
        </p:spPr>
        <p:txBody>
          <a:bodyPr spcFirstLastPara="1" wrap="square" lIns="133647" tIns="35635" rIns="133647" bIns="33391" anchor="ctr" anchorCtr="0">
            <a:noAutofit/>
          </a:bodyPr>
          <a:lstStyle/>
          <a:p>
            <a:pPr algn="ctr"/>
            <a:r>
              <a:rPr lang="en-US" altLang="ja-JP" sz="5400" b="1" dirty="0">
                <a:solidFill>
                  <a:schemeClr val="lt1"/>
                </a:solidFill>
                <a:latin typeface="Quattrocento"/>
                <a:ea typeface="Quattrocento"/>
                <a:cs typeface="Quattrocento"/>
                <a:sym typeface="Quattrocento"/>
              </a:rPr>
              <a:t>RESULT</a:t>
            </a:r>
          </a:p>
        </p:txBody>
      </p:sp>
      <p:sp>
        <p:nvSpPr>
          <p:cNvPr id="3" name="Google Shape;94;p1">
            <a:extLst>
              <a:ext uri="{FF2B5EF4-FFF2-40B4-BE49-F238E27FC236}">
                <a16:creationId xmlns:a16="http://schemas.microsoft.com/office/drawing/2014/main" id="{69051443-5356-A6DD-5AD8-3A74A5213F08}"/>
              </a:ext>
            </a:extLst>
          </p:cNvPr>
          <p:cNvSpPr/>
          <p:nvPr/>
        </p:nvSpPr>
        <p:spPr>
          <a:xfrm>
            <a:off x="470629" y="29735038"/>
            <a:ext cx="12417132" cy="950839"/>
          </a:xfrm>
          <a:prstGeom prst="snip2DiagRect">
            <a:avLst/>
          </a:prstGeom>
          <a:solidFill>
            <a:srgbClr val="3684A0"/>
          </a:solidFill>
          <a:ln>
            <a:noFill/>
          </a:ln>
        </p:spPr>
        <p:txBody>
          <a:bodyPr spcFirstLastPara="1" wrap="square" lIns="133647" tIns="35635" rIns="133647" bIns="33391" anchor="ctr" anchorCtr="0">
            <a:noAutofit/>
          </a:bodyPr>
          <a:lstStyle/>
          <a:p>
            <a:pPr algn="ctr"/>
            <a:r>
              <a:rPr lang="en-US" altLang="ja-JP" sz="5400" b="1" dirty="0">
                <a:solidFill>
                  <a:schemeClr val="lt1"/>
                </a:solidFill>
                <a:latin typeface="Quattrocento"/>
                <a:ea typeface="Quattrocento"/>
                <a:cs typeface="Quattrocento"/>
                <a:sym typeface="Quattrocento"/>
              </a:rPr>
              <a:t>ABLATION STUDY</a:t>
            </a:r>
          </a:p>
        </p:txBody>
      </p:sp>
      <p:sp>
        <p:nvSpPr>
          <p:cNvPr id="10" name="テキスト ボックス 9">
            <a:extLst>
              <a:ext uri="{FF2B5EF4-FFF2-40B4-BE49-F238E27FC236}">
                <a16:creationId xmlns:a16="http://schemas.microsoft.com/office/drawing/2014/main" id="{3EEB574B-2280-C335-5AD6-C7D0A9E81547}"/>
              </a:ext>
            </a:extLst>
          </p:cNvPr>
          <p:cNvSpPr txBox="1"/>
          <p:nvPr/>
        </p:nvSpPr>
        <p:spPr>
          <a:xfrm>
            <a:off x="630621" y="30747065"/>
            <a:ext cx="12257140" cy="8956298"/>
          </a:xfrm>
          <a:prstGeom prst="rect">
            <a:avLst/>
          </a:prstGeom>
          <a:noFill/>
        </p:spPr>
        <p:txBody>
          <a:bodyPr wrap="square" rtlCol="0">
            <a:spAutoFit/>
          </a:bodyPr>
          <a:lstStyle/>
          <a:p>
            <a:pPr algn="just"/>
            <a:r>
              <a:rPr kumimoji="1" lang="en" altLang="ja-JP" sz="3200" dirty="0">
                <a:latin typeface="Times New Roman" panose="02020603050405020304" pitchFamily="18" charset="0"/>
                <a:cs typeface="Times New Roman" panose="02020603050405020304" pitchFamily="18" charset="0"/>
              </a:rPr>
              <a:t>	In our study, we proposed a model structured with Graph Convolutional Network(GCN) modules spread across joint and joint motion streams with spatial-temporal contextual information enhancement. </a:t>
            </a:r>
          </a:p>
          <a:p>
            <a:pPr algn="just"/>
            <a:r>
              <a:rPr kumimoji="1" lang="en" altLang="ja-JP" sz="3200" dirty="0">
                <a:latin typeface="Times New Roman" panose="02020603050405020304" pitchFamily="18" charset="0"/>
                <a:cs typeface="Times New Roman" panose="02020603050405020304" pitchFamily="18" charset="0"/>
              </a:rPr>
              <a:t>Within these, we check the contribution of module or stream by removing the a part of model.</a:t>
            </a:r>
          </a:p>
          <a:p>
            <a:pPr algn="just"/>
            <a:r>
              <a:rPr kumimoji="1" lang="en" altLang="ja-JP" sz="3200" dirty="0">
                <a:latin typeface="Times New Roman" panose="02020603050405020304" pitchFamily="18" charset="0"/>
                <a:cs typeface="Times New Roman" panose="02020603050405020304" pitchFamily="18" charset="0"/>
              </a:rPr>
              <a:t>We experimented the following ablation studies.</a:t>
            </a:r>
          </a:p>
          <a:p>
            <a:pPr marL="342900" indent="-342900" algn="just">
              <a:buAutoNum type="arabicPeriod"/>
            </a:pPr>
            <a:r>
              <a:rPr kumimoji="1" lang="en" altLang="ja-JP" sz="3200" dirty="0">
                <a:latin typeface="Times New Roman" panose="02020603050405020304" pitchFamily="18" charset="0"/>
                <a:cs typeface="Times New Roman" panose="02020603050405020304" pitchFamily="18" charset="0"/>
              </a:rPr>
              <a:t>Using Joint information Only.</a:t>
            </a:r>
          </a:p>
          <a:p>
            <a:pPr algn="just"/>
            <a:endParaRPr kumimoji="1" lang="en" altLang="ja-JP" sz="3200" dirty="0">
              <a:latin typeface="Times New Roman" panose="02020603050405020304" pitchFamily="18" charset="0"/>
              <a:cs typeface="Times New Roman" panose="02020603050405020304" pitchFamily="18" charset="0"/>
            </a:endParaRPr>
          </a:p>
          <a:p>
            <a:pPr marL="342900" indent="-342900" algn="just">
              <a:buAutoNum type="arabicPeriod"/>
            </a:pPr>
            <a:endParaRPr kumimoji="1" lang="en" altLang="ja-JP" sz="3200" dirty="0">
              <a:latin typeface="Times New Roman" panose="02020603050405020304" pitchFamily="18" charset="0"/>
              <a:cs typeface="Times New Roman" panose="02020603050405020304" pitchFamily="18" charset="0"/>
            </a:endParaRPr>
          </a:p>
          <a:p>
            <a:pPr marL="342900" indent="-342900" algn="just">
              <a:buAutoNum type="arabicPeriod"/>
            </a:pPr>
            <a:endParaRPr kumimoji="1" lang="en" altLang="ja-JP" sz="3200" dirty="0">
              <a:latin typeface="Times New Roman" panose="02020603050405020304" pitchFamily="18" charset="0"/>
              <a:cs typeface="Times New Roman" panose="02020603050405020304" pitchFamily="18" charset="0"/>
            </a:endParaRPr>
          </a:p>
          <a:p>
            <a:pPr marL="342900" indent="-342900" algn="just">
              <a:buAutoNum type="arabicPeriod"/>
            </a:pPr>
            <a:endParaRPr kumimoji="1" lang="en" altLang="ja-JP" sz="3200" dirty="0">
              <a:latin typeface="Times New Roman" panose="02020603050405020304" pitchFamily="18" charset="0"/>
              <a:cs typeface="Times New Roman" panose="02020603050405020304" pitchFamily="18" charset="0"/>
            </a:endParaRPr>
          </a:p>
          <a:p>
            <a:pPr marL="342900" indent="-342900" algn="just">
              <a:buAutoNum type="arabicPeriod"/>
            </a:pPr>
            <a:r>
              <a:rPr kumimoji="1" lang="en" altLang="ja-JP" sz="3200" dirty="0">
                <a:latin typeface="Times New Roman" panose="02020603050405020304" pitchFamily="18" charset="0"/>
                <a:cs typeface="Times New Roman" panose="02020603050405020304" pitchFamily="18" charset="0"/>
              </a:rPr>
              <a:t>Using Joint Motion (JM) information Only.</a:t>
            </a:r>
          </a:p>
          <a:p>
            <a:pPr marL="342900" indent="-342900" algn="just">
              <a:buAutoNum type="arabicPeriod"/>
            </a:pPr>
            <a:endParaRPr kumimoji="1" lang="en" altLang="ja-JP" sz="3200" dirty="0">
              <a:latin typeface="Times New Roman" panose="02020603050405020304" pitchFamily="18" charset="0"/>
              <a:cs typeface="Times New Roman" panose="02020603050405020304" pitchFamily="18" charset="0"/>
            </a:endParaRPr>
          </a:p>
          <a:p>
            <a:pPr marL="342900" indent="-342900" algn="just">
              <a:buAutoNum type="arabicPeriod"/>
            </a:pPr>
            <a:endParaRPr kumimoji="1" lang="en" altLang="ja-JP" sz="3200" dirty="0">
              <a:latin typeface="Times New Roman" panose="02020603050405020304" pitchFamily="18" charset="0"/>
              <a:cs typeface="Times New Roman" panose="02020603050405020304" pitchFamily="18" charset="0"/>
            </a:endParaRPr>
          </a:p>
          <a:p>
            <a:pPr algn="just"/>
            <a:endParaRPr kumimoji="1" lang="en" altLang="ja-JP" sz="3200" dirty="0">
              <a:latin typeface="Times New Roman" panose="02020603050405020304" pitchFamily="18" charset="0"/>
              <a:cs typeface="Times New Roman" panose="02020603050405020304" pitchFamily="18" charset="0"/>
            </a:endParaRPr>
          </a:p>
          <a:p>
            <a:pPr marL="342900" indent="-342900" algn="just">
              <a:buAutoNum type="arabicPeriod"/>
            </a:pPr>
            <a:endParaRPr kumimoji="1" lang="en" altLang="ja-JP" sz="3200" dirty="0">
              <a:latin typeface="Times New Roman" panose="02020603050405020304" pitchFamily="18" charset="0"/>
              <a:cs typeface="Times New Roman" panose="02020603050405020304" pitchFamily="18" charset="0"/>
            </a:endParaRPr>
          </a:p>
          <a:p>
            <a:pPr marL="342900" indent="-342900" algn="just">
              <a:buAutoNum type="arabicPeriod"/>
            </a:pPr>
            <a:r>
              <a:rPr kumimoji="1" lang="en" altLang="ja-JP" sz="3200" dirty="0">
                <a:latin typeface="Times New Roman" panose="02020603050405020304" pitchFamily="18" charset="0"/>
                <a:cs typeface="Times New Roman" panose="02020603050405020304" pitchFamily="18" charset="0"/>
              </a:rPr>
              <a:t>Using Two Stream without Attention and General-CNN</a:t>
            </a:r>
            <a:endParaRPr kumimoji="1" lang="ja-JP" altLang="en-US" sz="3200">
              <a:latin typeface="Times New Roman" panose="02020603050405020304" pitchFamily="18" charset="0"/>
              <a:cs typeface="Times New Roman" panose="02020603050405020304" pitchFamily="18" charset="0"/>
            </a:endParaRPr>
          </a:p>
        </p:txBody>
      </p:sp>
      <p:pic>
        <p:nvPicPr>
          <p:cNvPr id="16" name="図 15">
            <a:extLst>
              <a:ext uri="{FF2B5EF4-FFF2-40B4-BE49-F238E27FC236}">
                <a16:creationId xmlns:a16="http://schemas.microsoft.com/office/drawing/2014/main" id="{492FDFC5-AC11-EC44-2D4E-20A166772F97}"/>
              </a:ext>
            </a:extLst>
          </p:cNvPr>
          <p:cNvPicPr>
            <a:picLocks noChangeAspect="1"/>
          </p:cNvPicPr>
          <p:nvPr/>
        </p:nvPicPr>
        <p:blipFill>
          <a:blip r:embed="rId11"/>
          <a:stretch>
            <a:fillRect/>
          </a:stretch>
        </p:blipFill>
        <p:spPr>
          <a:xfrm>
            <a:off x="4712881" y="34673466"/>
            <a:ext cx="7124269" cy="1701459"/>
          </a:xfrm>
          <a:prstGeom prst="rect">
            <a:avLst/>
          </a:prstGeom>
        </p:spPr>
      </p:pic>
      <p:pic>
        <p:nvPicPr>
          <p:cNvPr id="20" name="図 19">
            <a:extLst>
              <a:ext uri="{FF2B5EF4-FFF2-40B4-BE49-F238E27FC236}">
                <a16:creationId xmlns:a16="http://schemas.microsoft.com/office/drawing/2014/main" id="{055857DF-0EFA-7B45-653C-792B87B1F1F7}"/>
              </a:ext>
            </a:extLst>
          </p:cNvPr>
          <p:cNvPicPr>
            <a:picLocks noChangeAspect="1"/>
          </p:cNvPicPr>
          <p:nvPr/>
        </p:nvPicPr>
        <p:blipFill>
          <a:blip r:embed="rId12"/>
          <a:stretch>
            <a:fillRect/>
          </a:stretch>
        </p:blipFill>
        <p:spPr>
          <a:xfrm>
            <a:off x="4712880" y="37220552"/>
            <a:ext cx="7124270" cy="1706213"/>
          </a:xfrm>
          <a:prstGeom prst="rect">
            <a:avLst/>
          </a:prstGeom>
        </p:spPr>
      </p:pic>
      <p:pic>
        <p:nvPicPr>
          <p:cNvPr id="22" name="図 21">
            <a:extLst>
              <a:ext uri="{FF2B5EF4-FFF2-40B4-BE49-F238E27FC236}">
                <a16:creationId xmlns:a16="http://schemas.microsoft.com/office/drawing/2014/main" id="{93E64EA3-33EC-68C9-F645-4F80678C7757}"/>
              </a:ext>
            </a:extLst>
          </p:cNvPr>
          <p:cNvPicPr>
            <a:picLocks noChangeAspect="1"/>
          </p:cNvPicPr>
          <p:nvPr/>
        </p:nvPicPr>
        <p:blipFill>
          <a:blip r:embed="rId13"/>
          <a:stretch>
            <a:fillRect/>
          </a:stretch>
        </p:blipFill>
        <p:spPr>
          <a:xfrm>
            <a:off x="4712879" y="39590456"/>
            <a:ext cx="7166959" cy="1762499"/>
          </a:xfrm>
          <a:prstGeom prst="rect">
            <a:avLst/>
          </a:prstGeom>
        </p:spPr>
      </p:pic>
      <p:pic>
        <p:nvPicPr>
          <p:cNvPr id="24" name="図 23">
            <a:extLst>
              <a:ext uri="{FF2B5EF4-FFF2-40B4-BE49-F238E27FC236}">
                <a16:creationId xmlns:a16="http://schemas.microsoft.com/office/drawing/2014/main" id="{BDC45F30-B239-312B-8CE5-15A453A1CC5C}"/>
              </a:ext>
            </a:extLst>
          </p:cNvPr>
          <p:cNvPicPr>
            <a:picLocks noChangeAspect="1"/>
          </p:cNvPicPr>
          <p:nvPr/>
        </p:nvPicPr>
        <p:blipFill>
          <a:blip r:embed="rId14"/>
          <a:stretch>
            <a:fillRect/>
          </a:stretch>
        </p:blipFill>
        <p:spPr>
          <a:xfrm>
            <a:off x="21202480" y="38055937"/>
            <a:ext cx="8602099" cy="2538813"/>
          </a:xfrm>
          <a:prstGeom prst="rect">
            <a:avLst/>
          </a:prstGeom>
        </p:spPr>
      </p:pic>
      <p:pic>
        <p:nvPicPr>
          <p:cNvPr id="28" name="図 27">
            <a:extLst>
              <a:ext uri="{FF2B5EF4-FFF2-40B4-BE49-F238E27FC236}">
                <a16:creationId xmlns:a16="http://schemas.microsoft.com/office/drawing/2014/main" id="{F1DCBD39-287B-8A1F-24DA-5FE261395CD4}"/>
              </a:ext>
            </a:extLst>
          </p:cNvPr>
          <p:cNvPicPr>
            <a:picLocks noChangeAspect="1"/>
          </p:cNvPicPr>
          <p:nvPr/>
        </p:nvPicPr>
        <p:blipFill>
          <a:blip r:embed="rId15"/>
          <a:stretch>
            <a:fillRect/>
          </a:stretch>
        </p:blipFill>
        <p:spPr>
          <a:xfrm>
            <a:off x="20481023" y="30770784"/>
            <a:ext cx="9323558" cy="3337833"/>
          </a:xfrm>
          <a:prstGeom prst="rect">
            <a:avLst/>
          </a:prstGeom>
        </p:spPr>
      </p:pic>
      <p:sp>
        <p:nvSpPr>
          <p:cNvPr id="30" name="正方形/長方形 29">
            <a:extLst>
              <a:ext uri="{FF2B5EF4-FFF2-40B4-BE49-F238E27FC236}">
                <a16:creationId xmlns:a16="http://schemas.microsoft.com/office/drawing/2014/main" id="{D999526B-8CAC-DF87-8905-EF399453FAD6}"/>
              </a:ext>
            </a:extLst>
          </p:cNvPr>
          <p:cNvSpPr/>
          <p:nvPr/>
        </p:nvSpPr>
        <p:spPr>
          <a:xfrm>
            <a:off x="20481023" y="33302950"/>
            <a:ext cx="9323556" cy="805667"/>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grpSp>
        <p:nvGrpSpPr>
          <p:cNvPr id="34" name="グループ化 33">
            <a:extLst>
              <a:ext uri="{FF2B5EF4-FFF2-40B4-BE49-F238E27FC236}">
                <a16:creationId xmlns:a16="http://schemas.microsoft.com/office/drawing/2014/main" id="{E7CA7938-21C0-D2ED-6B3F-78AC18C67606}"/>
              </a:ext>
            </a:extLst>
          </p:cNvPr>
          <p:cNvGrpSpPr/>
          <p:nvPr/>
        </p:nvGrpSpPr>
        <p:grpSpPr>
          <a:xfrm>
            <a:off x="20481023" y="34659611"/>
            <a:ext cx="9454490" cy="2624334"/>
            <a:chOff x="921322" y="3562496"/>
            <a:chExt cx="7679068" cy="2131521"/>
          </a:xfrm>
        </p:grpSpPr>
        <p:pic>
          <p:nvPicPr>
            <p:cNvPr id="35" name="図 34">
              <a:extLst>
                <a:ext uri="{FF2B5EF4-FFF2-40B4-BE49-F238E27FC236}">
                  <a16:creationId xmlns:a16="http://schemas.microsoft.com/office/drawing/2014/main" id="{DE8ED3C8-0EE9-1B1C-33FB-724CC59E10CB}"/>
                </a:ext>
              </a:extLst>
            </p:cNvPr>
            <p:cNvPicPr>
              <a:picLocks noChangeAspect="1"/>
            </p:cNvPicPr>
            <p:nvPr/>
          </p:nvPicPr>
          <p:blipFill>
            <a:blip r:embed="rId16"/>
            <a:stretch>
              <a:fillRect/>
            </a:stretch>
          </p:blipFill>
          <p:spPr>
            <a:xfrm>
              <a:off x="921322" y="3562496"/>
              <a:ext cx="7679068" cy="2131521"/>
            </a:xfrm>
            <a:prstGeom prst="rect">
              <a:avLst/>
            </a:prstGeom>
          </p:spPr>
        </p:pic>
        <p:sp>
          <p:nvSpPr>
            <p:cNvPr id="37" name="正方形/長方形 36">
              <a:extLst>
                <a:ext uri="{FF2B5EF4-FFF2-40B4-BE49-F238E27FC236}">
                  <a16:creationId xmlns:a16="http://schemas.microsoft.com/office/drawing/2014/main" id="{29DEB10D-6D67-C41F-F648-FC3F0469840F}"/>
                </a:ext>
              </a:extLst>
            </p:cNvPr>
            <p:cNvSpPr/>
            <p:nvPr/>
          </p:nvSpPr>
          <p:spPr>
            <a:xfrm>
              <a:off x="1087481" y="4969687"/>
              <a:ext cx="7321235" cy="624134"/>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grpSp>
      <p:sp>
        <p:nvSpPr>
          <p:cNvPr id="39" name="テキスト ボックス 38">
            <a:extLst>
              <a:ext uri="{FF2B5EF4-FFF2-40B4-BE49-F238E27FC236}">
                <a16:creationId xmlns:a16="http://schemas.microsoft.com/office/drawing/2014/main" id="{FDF95506-C718-DC56-3983-2F9E9939AB29}"/>
              </a:ext>
            </a:extLst>
          </p:cNvPr>
          <p:cNvSpPr txBox="1"/>
          <p:nvPr/>
        </p:nvSpPr>
        <p:spPr>
          <a:xfrm>
            <a:off x="13149069" y="30684754"/>
            <a:ext cx="7236189" cy="4031873"/>
          </a:xfrm>
          <a:prstGeom prst="rect">
            <a:avLst/>
          </a:prstGeom>
          <a:noFill/>
        </p:spPr>
        <p:txBody>
          <a:bodyPr wrap="square" rtlCol="0">
            <a:spAutoFit/>
          </a:bodyPr>
          <a:lstStyle/>
          <a:p>
            <a:pPr algn="just"/>
            <a:r>
              <a:rPr kumimoji="1" lang="en" altLang="ja-JP" sz="3200" dirty="0">
                <a:latin typeface="Times New Roman" panose="02020603050405020304" pitchFamily="18" charset="0"/>
                <a:cs typeface="Times New Roman" panose="02020603050405020304" pitchFamily="18" charset="0"/>
              </a:rPr>
              <a:t>	State-of-the-art comparisons for the existing KSL77 benchmark dataset are shown in Table 1. We can see that the existing model generated 79.80% and 93.00% accuracy, whereas the proposed model produced </a:t>
            </a:r>
            <a:r>
              <a:rPr kumimoji="1" lang="en" altLang="ja-JP" sz="3200" b="1" u="sng" dirty="0">
                <a:solidFill>
                  <a:srgbClr val="FF0000"/>
                </a:solidFill>
                <a:latin typeface="Times New Roman" panose="02020603050405020304" pitchFamily="18" charset="0"/>
                <a:cs typeface="Times New Roman" panose="02020603050405020304" pitchFamily="18" charset="0"/>
              </a:rPr>
              <a:t>99.87%</a:t>
            </a:r>
            <a:r>
              <a:rPr kumimoji="1" lang="en" altLang="ja-JP" sz="3200" dirty="0">
                <a:latin typeface="Times New Roman" panose="02020603050405020304" pitchFamily="18" charset="0"/>
                <a:cs typeface="Times New Roman" panose="02020603050405020304" pitchFamily="18" charset="0"/>
              </a:rPr>
              <a:t> performance accuracy, which is 6% more than the existing method. </a:t>
            </a:r>
            <a:endParaRPr kumimoji="1" lang="ja-JP" altLang="en-US" sz="3200">
              <a:latin typeface="Times New Roman" panose="02020603050405020304" pitchFamily="18" charset="0"/>
              <a:cs typeface="Times New Roman" panose="02020603050405020304" pitchFamily="18" charset="0"/>
            </a:endParaRPr>
          </a:p>
        </p:txBody>
      </p:sp>
      <p:sp>
        <p:nvSpPr>
          <p:cNvPr id="45" name="テキスト ボックス 44">
            <a:extLst>
              <a:ext uri="{FF2B5EF4-FFF2-40B4-BE49-F238E27FC236}">
                <a16:creationId xmlns:a16="http://schemas.microsoft.com/office/drawing/2014/main" id="{4B0C9FA2-3005-6AD7-70C5-2AB86458D419}"/>
              </a:ext>
            </a:extLst>
          </p:cNvPr>
          <p:cNvSpPr txBox="1"/>
          <p:nvPr/>
        </p:nvSpPr>
        <p:spPr>
          <a:xfrm>
            <a:off x="20463347" y="34221861"/>
            <a:ext cx="9323558" cy="461665"/>
          </a:xfrm>
          <a:prstGeom prst="rect">
            <a:avLst/>
          </a:prstGeom>
          <a:noFill/>
        </p:spPr>
        <p:txBody>
          <a:bodyPr wrap="square" rtlCol="0">
            <a:spAutoFit/>
          </a:bodyPr>
          <a:lstStyle/>
          <a:p>
            <a:pPr algn="ctr"/>
            <a:r>
              <a:rPr lang="en" altLang="ja-JP" sz="2400" dirty="0">
                <a:effectLst/>
                <a:latin typeface="Times New Roman" panose="02020603050405020304" pitchFamily="18" charset="0"/>
                <a:cs typeface="Times New Roman" panose="02020603050405020304" pitchFamily="18" charset="0"/>
              </a:rPr>
              <a:t>Table 1: Comparison for the KSL-77 with the state-of-the-art model. </a:t>
            </a:r>
            <a:endParaRPr lang="en" altLang="ja-JP" sz="3200" dirty="0">
              <a:latin typeface="Times New Roman" panose="02020603050405020304" pitchFamily="18" charset="0"/>
              <a:cs typeface="Times New Roman" panose="02020603050405020304" pitchFamily="18" charset="0"/>
            </a:endParaRPr>
          </a:p>
        </p:txBody>
      </p:sp>
      <p:sp>
        <p:nvSpPr>
          <p:cNvPr id="47" name="テキスト ボックス 46">
            <a:extLst>
              <a:ext uri="{FF2B5EF4-FFF2-40B4-BE49-F238E27FC236}">
                <a16:creationId xmlns:a16="http://schemas.microsoft.com/office/drawing/2014/main" id="{68321ECF-329E-24E9-CA8F-203F82C8789F}"/>
              </a:ext>
            </a:extLst>
          </p:cNvPr>
          <p:cNvSpPr txBox="1"/>
          <p:nvPr/>
        </p:nvSpPr>
        <p:spPr>
          <a:xfrm>
            <a:off x="20481023" y="37224940"/>
            <a:ext cx="9472166" cy="830997"/>
          </a:xfrm>
          <a:prstGeom prst="rect">
            <a:avLst/>
          </a:prstGeom>
          <a:noFill/>
        </p:spPr>
        <p:txBody>
          <a:bodyPr wrap="square" rtlCol="0">
            <a:spAutoFit/>
          </a:bodyPr>
          <a:lstStyle/>
          <a:p>
            <a:r>
              <a:rPr lang="en" altLang="ja-JP" sz="2400" dirty="0">
                <a:effectLst/>
                <a:latin typeface="Times New Roman" panose="02020603050405020304" pitchFamily="18" charset="0"/>
                <a:cs typeface="Times New Roman" panose="02020603050405020304" pitchFamily="18" charset="0"/>
              </a:rPr>
              <a:t>Table </a:t>
            </a:r>
            <a:r>
              <a:rPr lang="en" altLang="ja-JP" sz="2400" dirty="0">
                <a:latin typeface="Times New Roman" panose="02020603050405020304" pitchFamily="18" charset="0"/>
                <a:cs typeface="Times New Roman" panose="02020603050405020304" pitchFamily="18" charset="0"/>
              </a:rPr>
              <a:t>2</a:t>
            </a:r>
            <a:r>
              <a:rPr lang="en" altLang="ja-JP" sz="2400" dirty="0">
                <a:effectLst/>
                <a:latin typeface="Times New Roman" panose="02020603050405020304" pitchFamily="18" charset="0"/>
                <a:cs typeface="Times New Roman" panose="02020603050405020304" pitchFamily="18" charset="0"/>
              </a:rPr>
              <a:t>: Comparison for the proposed KSL-20 dataset with the state-of-the-art model. </a:t>
            </a:r>
          </a:p>
        </p:txBody>
      </p:sp>
      <p:sp>
        <p:nvSpPr>
          <p:cNvPr id="48" name="テキスト ボックス 47">
            <a:extLst>
              <a:ext uri="{FF2B5EF4-FFF2-40B4-BE49-F238E27FC236}">
                <a16:creationId xmlns:a16="http://schemas.microsoft.com/office/drawing/2014/main" id="{B8D56B88-689F-30CA-DBDC-3959A7FE79E0}"/>
              </a:ext>
            </a:extLst>
          </p:cNvPr>
          <p:cNvSpPr txBox="1"/>
          <p:nvPr/>
        </p:nvSpPr>
        <p:spPr>
          <a:xfrm>
            <a:off x="13149069" y="34716627"/>
            <a:ext cx="7236189" cy="3539430"/>
          </a:xfrm>
          <a:prstGeom prst="rect">
            <a:avLst/>
          </a:prstGeom>
          <a:noFill/>
        </p:spPr>
        <p:txBody>
          <a:bodyPr wrap="square" rtlCol="0">
            <a:spAutoFit/>
          </a:bodyPr>
          <a:lstStyle/>
          <a:p>
            <a:pPr algn="just"/>
            <a:r>
              <a:rPr kumimoji="1" lang="en" altLang="ja-JP" sz="3200" dirty="0">
                <a:latin typeface="Times New Roman" panose="02020603050405020304" pitchFamily="18" charset="0"/>
                <a:cs typeface="Times New Roman" panose="02020603050405020304" pitchFamily="18" charset="0"/>
              </a:rPr>
              <a:t>	Table 2 shows the comparison performance accuracy of the proposed model with the state-of-the-art comparison of the proposed model for the proposed KSL-20 dataset.</a:t>
            </a:r>
            <a:r>
              <a:rPr kumimoji="1" lang="en-US" altLang="ja-JP" sz="3200" dirty="0">
                <a:latin typeface="Times New Roman" panose="02020603050405020304" pitchFamily="18" charset="0"/>
                <a:cs typeface="Times New Roman" panose="02020603050405020304" pitchFamily="18" charset="0"/>
              </a:rPr>
              <a:t> </a:t>
            </a:r>
            <a:r>
              <a:rPr kumimoji="1" lang="en" altLang="ja-JP" sz="3200" dirty="0">
                <a:latin typeface="Times New Roman" panose="02020603050405020304" pitchFamily="18" charset="0"/>
                <a:cs typeface="Times New Roman" panose="02020603050405020304" pitchFamily="18" charset="0"/>
              </a:rPr>
              <a:t>The proposed model produced </a:t>
            </a:r>
            <a:r>
              <a:rPr kumimoji="1" lang="en" altLang="ja-JP" sz="3200" b="1" u="sng" dirty="0">
                <a:solidFill>
                  <a:srgbClr val="FF0000"/>
                </a:solidFill>
                <a:latin typeface="Times New Roman" panose="02020603050405020304" pitchFamily="18" charset="0"/>
                <a:cs typeface="Times New Roman" panose="02020603050405020304" pitchFamily="18" charset="0"/>
              </a:rPr>
              <a:t>100.00%</a:t>
            </a:r>
            <a:r>
              <a:rPr kumimoji="1" lang="en" altLang="ja-JP" sz="3200" dirty="0">
                <a:latin typeface="Times New Roman" panose="02020603050405020304" pitchFamily="18" charset="0"/>
                <a:cs typeface="Times New Roman" panose="02020603050405020304" pitchFamily="18" charset="0"/>
              </a:rPr>
              <a:t> accuracy, which is much more than the previous system.</a:t>
            </a:r>
            <a:endParaRPr kumimoji="1" lang="ja-JP" altLang="en-US" sz="3200"/>
          </a:p>
        </p:txBody>
      </p:sp>
      <p:sp>
        <p:nvSpPr>
          <p:cNvPr id="49" name="Google Shape;94;p1">
            <a:extLst>
              <a:ext uri="{FF2B5EF4-FFF2-40B4-BE49-F238E27FC236}">
                <a16:creationId xmlns:a16="http://schemas.microsoft.com/office/drawing/2014/main" id="{A021335B-5E6B-03BF-F5E7-8D8A35BB2DEB}"/>
              </a:ext>
            </a:extLst>
          </p:cNvPr>
          <p:cNvSpPr/>
          <p:nvPr/>
        </p:nvSpPr>
        <p:spPr>
          <a:xfrm>
            <a:off x="470629" y="41366742"/>
            <a:ext cx="29333950" cy="1191392"/>
          </a:xfrm>
          <a:prstGeom prst="snip2DiagRect">
            <a:avLst/>
          </a:prstGeom>
          <a:solidFill>
            <a:schemeClr val="accent1"/>
          </a:solidFill>
          <a:ln>
            <a:noFill/>
          </a:ln>
        </p:spPr>
        <p:txBody>
          <a:bodyPr spcFirstLastPara="1" wrap="square" lIns="133647" tIns="35635" rIns="133647" bIns="33391" anchor="ctr" anchorCtr="0">
            <a:noAutofit/>
          </a:bodyPr>
          <a:lstStyle/>
          <a:p>
            <a:pPr algn="just"/>
            <a:r>
              <a:rPr lang="en-US" altLang="ja-JP" sz="3200" dirty="0">
                <a:solidFill>
                  <a:schemeClr val="lt1"/>
                </a:solidFill>
                <a:latin typeface="Quattrocento"/>
                <a:sym typeface="Quattrocento"/>
              </a:rPr>
              <a:t>Cite: </a:t>
            </a:r>
            <a:r>
              <a:rPr lang="en-US" altLang="ja-JP" sz="3200" b="1" u="sng" dirty="0" err="1">
                <a:solidFill>
                  <a:schemeClr val="lt1"/>
                </a:solidFill>
                <a:latin typeface="Quattrocento"/>
                <a:sym typeface="Quattrocento"/>
              </a:rPr>
              <a:t>Jungpil</a:t>
            </a:r>
            <a:r>
              <a:rPr lang="en-US" altLang="ja-JP" sz="3200" b="1" u="sng" dirty="0">
                <a:solidFill>
                  <a:schemeClr val="lt1"/>
                </a:solidFill>
                <a:latin typeface="Quattrocento"/>
                <a:sym typeface="Quattrocento"/>
              </a:rPr>
              <a:t>. Shin</a:t>
            </a:r>
            <a:r>
              <a:rPr lang="en-US" altLang="ja-JP" sz="3200" dirty="0">
                <a:solidFill>
                  <a:schemeClr val="lt1"/>
                </a:solidFill>
                <a:latin typeface="Quattrocento"/>
                <a:sym typeface="Quattrocento"/>
              </a:rPr>
              <a:t>, Abu. Saleh. Musa. Miah, Kota. Suzuki, Koki. </a:t>
            </a:r>
            <a:r>
              <a:rPr lang="en-US" altLang="ja-JP" sz="3200" dirty="0" err="1">
                <a:solidFill>
                  <a:schemeClr val="lt1"/>
                </a:solidFill>
                <a:latin typeface="Quattrocento"/>
                <a:sym typeface="Quattrocento"/>
              </a:rPr>
              <a:t>Hirooka</a:t>
            </a:r>
            <a:r>
              <a:rPr lang="en-US" altLang="ja-JP" sz="3200" dirty="0">
                <a:solidFill>
                  <a:schemeClr val="lt1"/>
                </a:solidFill>
                <a:latin typeface="Quattrocento"/>
                <a:sym typeface="Quattrocento"/>
              </a:rPr>
              <a:t> and Md. Al Mehedi Hasan, "Dynamic Korean Sign Language Recognition Using Pose Estimation Based and Attention-Based Neural Network," in IEEE Access, vol. 11, pp. 143501-143513, 2023, </a:t>
            </a:r>
            <a:r>
              <a:rPr lang="en-US" altLang="ja-JP" sz="3200" dirty="0" err="1">
                <a:solidFill>
                  <a:schemeClr val="lt1"/>
                </a:solidFill>
                <a:latin typeface="Quattrocento"/>
                <a:sym typeface="Quattrocento"/>
              </a:rPr>
              <a:t>doi</a:t>
            </a:r>
            <a:r>
              <a:rPr lang="en-US" altLang="ja-JP" sz="3200" dirty="0">
                <a:solidFill>
                  <a:schemeClr val="lt1"/>
                </a:solidFill>
                <a:latin typeface="Quattrocento"/>
                <a:sym typeface="Quattrocento"/>
              </a:rPr>
              <a:t>: 10.1109/ACCESS.2023.3343404.</a:t>
            </a:r>
          </a:p>
        </p:txBody>
      </p:sp>
      <p:sp>
        <p:nvSpPr>
          <p:cNvPr id="50" name="テキスト ボックス 49">
            <a:extLst>
              <a:ext uri="{FF2B5EF4-FFF2-40B4-BE49-F238E27FC236}">
                <a16:creationId xmlns:a16="http://schemas.microsoft.com/office/drawing/2014/main" id="{08149DB4-850F-535D-FCAB-FA5B13C2F1F3}"/>
              </a:ext>
            </a:extLst>
          </p:cNvPr>
          <p:cNvSpPr txBox="1"/>
          <p:nvPr/>
        </p:nvSpPr>
        <p:spPr>
          <a:xfrm>
            <a:off x="13149068" y="38244365"/>
            <a:ext cx="7772399" cy="2554545"/>
          </a:xfrm>
          <a:prstGeom prst="rect">
            <a:avLst/>
          </a:prstGeom>
          <a:noFill/>
        </p:spPr>
        <p:txBody>
          <a:bodyPr wrap="square" rtlCol="0">
            <a:spAutoFit/>
          </a:bodyPr>
          <a:lstStyle/>
          <a:p>
            <a:pPr algn="just"/>
            <a:r>
              <a:rPr kumimoji="1" lang="en" altLang="ja-JP" sz="3200" dirty="0">
                <a:latin typeface="Times New Roman" panose="02020603050405020304" pitchFamily="18" charset="0"/>
                <a:cs typeface="Times New Roman" panose="02020603050405020304" pitchFamily="18" charset="0"/>
              </a:rPr>
              <a:t>	Table 3 shows the Result of Ablation Study. It shows Combining both information is effective for classification, and Attention and General CNN helps to improve accuracy for KSL-20 dataset.</a:t>
            </a:r>
          </a:p>
        </p:txBody>
      </p:sp>
      <p:sp>
        <p:nvSpPr>
          <p:cNvPr id="51" name="テキスト ボックス 50">
            <a:extLst>
              <a:ext uri="{FF2B5EF4-FFF2-40B4-BE49-F238E27FC236}">
                <a16:creationId xmlns:a16="http://schemas.microsoft.com/office/drawing/2014/main" id="{974AC147-6EF1-DC59-7B35-CBC408D7F0CC}"/>
              </a:ext>
            </a:extLst>
          </p:cNvPr>
          <p:cNvSpPr txBox="1"/>
          <p:nvPr/>
        </p:nvSpPr>
        <p:spPr>
          <a:xfrm>
            <a:off x="21326546" y="40568077"/>
            <a:ext cx="8347518" cy="461665"/>
          </a:xfrm>
          <a:prstGeom prst="rect">
            <a:avLst/>
          </a:prstGeom>
          <a:noFill/>
        </p:spPr>
        <p:txBody>
          <a:bodyPr wrap="square" rtlCol="0">
            <a:spAutoFit/>
          </a:bodyPr>
          <a:lstStyle/>
          <a:p>
            <a:pPr algn="ctr"/>
            <a:r>
              <a:rPr lang="en" altLang="ja-JP" sz="2400" dirty="0">
                <a:effectLst/>
                <a:latin typeface="Times New Roman" panose="02020603050405020304" pitchFamily="18" charset="0"/>
                <a:cs typeface="Times New Roman" panose="02020603050405020304" pitchFamily="18" charset="0"/>
              </a:rPr>
              <a:t>Table 3: The Result of Ablation study experiment.</a:t>
            </a:r>
          </a:p>
        </p:txBody>
      </p:sp>
    </p:spTree>
    <p:extLst>
      <p:ext uri="{BB962C8B-B14F-4D97-AF65-F5344CB8AC3E}">
        <p14:creationId xmlns:p14="http://schemas.microsoft.com/office/powerpoint/2010/main" val="1396013210"/>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3672</TotalTime>
  <Words>871</Words>
  <Application>Microsoft Macintosh PowerPoint</Application>
  <PresentationFormat>ユーザー設定</PresentationFormat>
  <Paragraphs>46</Paragraphs>
  <Slides>1</Slides>
  <Notes>0</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vt:i4>
      </vt:variant>
    </vt:vector>
  </HeadingPairs>
  <TitlesOfParts>
    <vt:vector size="11" baseType="lpstr">
      <vt:lpstr>TimesLTStd</vt:lpstr>
      <vt:lpstr>TimesNewRomanPSMT</vt:lpstr>
      <vt:lpstr>游ゴシック</vt:lpstr>
      <vt:lpstr>Arial</vt:lpstr>
      <vt:lpstr>Calibri</vt:lpstr>
      <vt:lpstr>Calibri Light</vt:lpstr>
      <vt:lpstr>Garamond</vt:lpstr>
      <vt:lpstr>Quattrocento</vt:lpstr>
      <vt:lpstr>Times New Roman</vt:lpstr>
      <vt:lpstr>Office テーマ</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Hirooka</dc:creator>
  <cp:lastModifiedBy>Hirooka</cp:lastModifiedBy>
  <cp:revision>7</cp:revision>
  <dcterms:created xsi:type="dcterms:W3CDTF">2024-03-01T04:43:17Z</dcterms:created>
  <dcterms:modified xsi:type="dcterms:W3CDTF">2024-03-04T03:05:05Z</dcterms:modified>
</cp:coreProperties>
</file>